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59" r:id="rId5"/>
  </p:sldIdLst>
  <p:sldSz cx="6858000" cy="9144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horzBarState="maximized"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848" y="-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98F82-3F73-B948-A6D2-5737D5F6B5A0}" type="datetimeFigureOut">
              <a:rPr lang="es-ES_tradnl" smtClean="0"/>
              <a:t>18/2/14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F09D11-A238-8D49-AE6F-49B0D6FF78F8}" type="slidenum">
              <a:rPr lang="es-ES_tradnl" smtClean="0"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B9A28-1830-724B-A8EB-BE9FB1EC5B86}" type="datetimeFigureOut">
              <a:rPr lang="es-ES_tradnl" smtClean="0"/>
              <a:t>18/2/14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B02D5-FF40-E94A-A85C-6846FC0062D1}" type="slidenum">
              <a:rPr lang="es-ES_tradnl" smtClean="0"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D9C19-9B9A-C544-939A-AA8D6CC61E10}" type="datetime1">
              <a:rPr lang="es-ES_tradnl" smtClean="0"/>
              <a:t>18/2/14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aulapt.org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33E-C2ED-FA43-8136-129613CB523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9163-872E-A547-9935-D370880EF121}" type="datetime1">
              <a:rPr lang="es-ES_tradnl" smtClean="0"/>
              <a:t>18/2/14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aulapt.org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33E-C2ED-FA43-8136-129613CB523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5315-A566-FD46-8609-9117801CC982}" type="datetime1">
              <a:rPr lang="es-ES_tradnl" smtClean="0"/>
              <a:t>18/2/14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aulapt.org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33E-C2ED-FA43-8136-129613CB523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AC3F8-5EF6-6F4C-82EC-920213982F7E}" type="datetime1">
              <a:rPr lang="es-ES_tradnl" smtClean="0"/>
              <a:t>18/2/14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aulapt.org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33E-C2ED-FA43-8136-129613CB523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D218-E770-994C-B2C5-0ED7E826983A}" type="datetime1">
              <a:rPr lang="es-ES_tradnl" smtClean="0"/>
              <a:t>18/2/14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aulapt.org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33E-C2ED-FA43-8136-129613CB523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A6448-E2BE-0347-852D-ACA6474F5735}" type="datetime1">
              <a:rPr lang="es-ES_tradnl" smtClean="0"/>
              <a:t>18/2/14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aulapt.org</a:t>
            </a: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33E-C2ED-FA43-8136-129613CB523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1AFF3-D82B-D143-BE49-C660C4DA0D55}" type="datetime1">
              <a:rPr lang="es-ES_tradnl" smtClean="0"/>
              <a:t>18/2/14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aulapt.org</a:t>
            </a:r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33E-C2ED-FA43-8136-129613CB523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CE25-B794-1847-B36E-1D09F396EC8A}" type="datetime1">
              <a:rPr lang="es-ES_tradnl" smtClean="0"/>
              <a:t>18/2/14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aulapt.org</a:t>
            </a:r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33E-C2ED-FA43-8136-129613CB523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63B51-FB4E-034E-BA3E-EE08BFC439F6}" type="datetime1">
              <a:rPr lang="es-ES_tradnl" smtClean="0"/>
              <a:t>18/2/14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aulapt.org</a:t>
            </a: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33E-C2ED-FA43-8136-129613CB523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BC113-987F-7C4C-9CF0-D7979F0B3B7E}" type="datetime1">
              <a:rPr lang="es-ES_tradnl" smtClean="0"/>
              <a:t>18/2/14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aulapt.org</a:t>
            </a: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33E-C2ED-FA43-8136-129613CB523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8AB1D-C665-CE4E-831E-2F159B33CC0B}" type="datetime1">
              <a:rPr lang="es-ES_tradnl" smtClean="0"/>
              <a:t>18/2/14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smtClean="0"/>
              <a:t>aulapt.org</a:t>
            </a:r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133E-C2ED-FA43-8136-129613CB523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B238A-FF02-804A-9C63-4BB51A7C9AC7}" type="datetime1">
              <a:rPr lang="es-ES_tradnl" smtClean="0"/>
              <a:t>18/2/14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aulapt.org</a:t>
            </a:r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B133E-C2ED-FA43-8136-129613CB523E}" type="slidenum">
              <a:rPr lang="es-ES_tradnl" smtClean="0"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1"/>
            <a:ext cx="5829300" cy="914400"/>
          </a:xfrm>
        </p:spPr>
        <p:txBody>
          <a:bodyPr>
            <a:noAutofit/>
          </a:bodyPr>
          <a:lstStyle/>
          <a:p>
            <a:r>
              <a:rPr lang="es-ES_tradnl" sz="3000" dirty="0" smtClean="0">
                <a:latin typeface="Chalkduster"/>
                <a:cs typeface="Chalkduster"/>
              </a:rPr>
              <a:t>EQUIVALENCIAS ENTRE MEDIDAS DE TIEMPO</a:t>
            </a:r>
            <a:endParaRPr lang="es-ES_tradnl" sz="3000" dirty="0">
              <a:latin typeface="Chalkduster"/>
              <a:cs typeface="Chalkduster"/>
            </a:endParaRPr>
          </a:p>
        </p:txBody>
      </p:sp>
      <p:grpSp>
        <p:nvGrpSpPr>
          <p:cNvPr id="23" name="Agrupar 22"/>
          <p:cNvGrpSpPr/>
          <p:nvPr/>
        </p:nvGrpSpPr>
        <p:grpSpPr>
          <a:xfrm>
            <a:off x="2254976" y="1447800"/>
            <a:ext cx="2725783" cy="7203582"/>
            <a:chOff x="2514600" y="4495800"/>
            <a:chExt cx="2209800" cy="4419600"/>
          </a:xfrm>
        </p:grpSpPr>
        <p:sp>
          <p:nvSpPr>
            <p:cNvPr id="9" name="Rectángulo redondeado 8"/>
            <p:cNvSpPr/>
            <p:nvPr/>
          </p:nvSpPr>
          <p:spPr>
            <a:xfrm>
              <a:off x="2514600" y="4495800"/>
              <a:ext cx="1981200" cy="4572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0" name="Rectángulo redondeado 9"/>
            <p:cNvSpPr/>
            <p:nvPr/>
          </p:nvSpPr>
          <p:spPr>
            <a:xfrm>
              <a:off x="2514600" y="5181600"/>
              <a:ext cx="1981200" cy="4572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1" name="Rectángulo redondeado 10"/>
            <p:cNvSpPr/>
            <p:nvPr/>
          </p:nvSpPr>
          <p:spPr>
            <a:xfrm>
              <a:off x="2514600" y="5867400"/>
              <a:ext cx="1981200" cy="4572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2" name="Rectángulo redondeado 11"/>
            <p:cNvSpPr/>
            <p:nvPr/>
          </p:nvSpPr>
          <p:spPr>
            <a:xfrm>
              <a:off x="2514600" y="6477000"/>
              <a:ext cx="1981200" cy="4572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3" name="Rectángulo redondeado 12"/>
            <p:cNvSpPr/>
            <p:nvPr/>
          </p:nvSpPr>
          <p:spPr>
            <a:xfrm>
              <a:off x="2514600" y="7162800"/>
              <a:ext cx="1981200" cy="4572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4" name="Rectángulo redondeado 13"/>
            <p:cNvSpPr/>
            <p:nvPr/>
          </p:nvSpPr>
          <p:spPr>
            <a:xfrm>
              <a:off x="2514600" y="7848600"/>
              <a:ext cx="1981200" cy="4572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5" name="Rectángulo redondeado 14"/>
            <p:cNvSpPr/>
            <p:nvPr/>
          </p:nvSpPr>
          <p:spPr>
            <a:xfrm>
              <a:off x="2514600" y="8458200"/>
              <a:ext cx="1981200" cy="45720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2971800" y="84582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/>
                <a:t>SEGUNDO</a:t>
              </a:r>
              <a:endParaRPr lang="es-ES_tradnl" dirty="0"/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3048000" y="78486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/>
                <a:t>MINUTO</a:t>
              </a:r>
              <a:endParaRPr lang="es-ES_tradnl" dirty="0"/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3048000" y="71628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/>
                <a:t>HORA</a:t>
              </a:r>
              <a:endParaRPr lang="es-ES_tradnl" dirty="0"/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3200400" y="64770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/>
                <a:t>D</a:t>
              </a:r>
              <a:r>
                <a:rPr lang="es-ES_tradnl" dirty="0" smtClean="0"/>
                <a:t>ÍA</a:t>
              </a:r>
              <a:endParaRPr lang="es-ES_tradnl" dirty="0"/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2971800" y="58674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/>
                <a:t>SEMANA</a:t>
              </a:r>
              <a:endParaRPr lang="es-ES_tradnl" dirty="0"/>
            </a:p>
          </p:txBody>
        </p:sp>
        <p:sp>
          <p:nvSpPr>
            <p:cNvPr id="21" name="CuadroTexto 20"/>
            <p:cNvSpPr txBox="1"/>
            <p:nvPr/>
          </p:nvSpPr>
          <p:spPr>
            <a:xfrm>
              <a:off x="3124200" y="51816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/>
                <a:t>MES</a:t>
              </a:r>
              <a:endParaRPr lang="es-ES_tradnl" dirty="0"/>
            </a:p>
          </p:txBody>
        </p:sp>
        <p:sp>
          <p:nvSpPr>
            <p:cNvPr id="22" name="CuadroTexto 21"/>
            <p:cNvSpPr txBox="1"/>
            <p:nvPr/>
          </p:nvSpPr>
          <p:spPr>
            <a:xfrm>
              <a:off x="3124200" y="4495800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/>
                <a:t>AÑO</a:t>
              </a:r>
              <a:endParaRPr lang="es-ES_tradnl" dirty="0"/>
            </a:p>
          </p:txBody>
        </p:sp>
      </p:grpSp>
      <p:grpSp>
        <p:nvGrpSpPr>
          <p:cNvPr id="48" name="Agrupar 47"/>
          <p:cNvGrpSpPr/>
          <p:nvPr/>
        </p:nvGrpSpPr>
        <p:grpSpPr>
          <a:xfrm>
            <a:off x="4698781" y="1752600"/>
            <a:ext cx="1644869" cy="6553200"/>
            <a:chOff x="4548352" y="1752600"/>
            <a:chExt cx="1471448" cy="5473262"/>
          </a:xfrm>
        </p:grpSpPr>
        <p:grpSp>
          <p:nvGrpSpPr>
            <p:cNvPr id="35" name="Agrupar 34"/>
            <p:cNvGrpSpPr/>
            <p:nvPr/>
          </p:nvGrpSpPr>
          <p:grpSpPr>
            <a:xfrm>
              <a:off x="4548352" y="1752600"/>
              <a:ext cx="480848" cy="5473262"/>
              <a:chOff x="4548352" y="1752600"/>
              <a:chExt cx="404648" cy="5473262"/>
            </a:xfrm>
          </p:grpSpPr>
          <p:sp>
            <p:nvSpPr>
              <p:cNvPr id="29" name="Cerrar corchete 28"/>
              <p:cNvSpPr/>
              <p:nvPr/>
            </p:nvSpPr>
            <p:spPr>
              <a:xfrm>
                <a:off x="4548352" y="17526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0" name="Cerrar corchete 29"/>
              <p:cNvSpPr/>
              <p:nvPr/>
            </p:nvSpPr>
            <p:spPr>
              <a:xfrm>
                <a:off x="4548352" y="26670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1" name="Cerrar corchete 30"/>
              <p:cNvSpPr/>
              <p:nvPr/>
            </p:nvSpPr>
            <p:spPr>
              <a:xfrm>
                <a:off x="4548352" y="35814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2" name="Cerrar corchete 31"/>
              <p:cNvSpPr/>
              <p:nvPr/>
            </p:nvSpPr>
            <p:spPr>
              <a:xfrm>
                <a:off x="4548352" y="44958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3" name="Cerrar corchete 32"/>
              <p:cNvSpPr/>
              <p:nvPr/>
            </p:nvSpPr>
            <p:spPr>
              <a:xfrm>
                <a:off x="4548352" y="54102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4" name="Cerrar corchete 33"/>
              <p:cNvSpPr/>
              <p:nvPr/>
            </p:nvSpPr>
            <p:spPr>
              <a:xfrm>
                <a:off x="4548352" y="6311462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</p:grpSp>
        <p:sp>
          <p:nvSpPr>
            <p:cNvPr id="43" name="Cerrar corchete 42"/>
            <p:cNvSpPr/>
            <p:nvPr/>
          </p:nvSpPr>
          <p:spPr>
            <a:xfrm>
              <a:off x="4632434" y="2667000"/>
              <a:ext cx="930166" cy="1828800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44" name="Cerrar corchete 43"/>
            <p:cNvSpPr/>
            <p:nvPr/>
          </p:nvSpPr>
          <p:spPr>
            <a:xfrm>
              <a:off x="4548352" y="1752600"/>
              <a:ext cx="1471448" cy="2743200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grpSp>
        <p:nvGrpSpPr>
          <p:cNvPr id="36" name="Agrupar 35"/>
          <p:cNvGrpSpPr/>
          <p:nvPr/>
        </p:nvGrpSpPr>
        <p:grpSpPr>
          <a:xfrm flipH="1">
            <a:off x="1429604" y="1752600"/>
            <a:ext cx="825372" cy="6553200"/>
            <a:chOff x="4548352" y="1752600"/>
            <a:chExt cx="404648" cy="5473262"/>
          </a:xfrm>
        </p:grpSpPr>
        <p:sp>
          <p:nvSpPr>
            <p:cNvPr id="37" name="Cerrar corchete 36"/>
            <p:cNvSpPr/>
            <p:nvPr/>
          </p:nvSpPr>
          <p:spPr>
            <a:xfrm>
              <a:off x="4548352" y="1752600"/>
              <a:ext cx="404648" cy="914400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38" name="Cerrar corchete 37"/>
            <p:cNvSpPr/>
            <p:nvPr/>
          </p:nvSpPr>
          <p:spPr>
            <a:xfrm>
              <a:off x="4548352" y="2667000"/>
              <a:ext cx="404648" cy="914400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39" name="Cerrar corchete 38"/>
            <p:cNvSpPr/>
            <p:nvPr/>
          </p:nvSpPr>
          <p:spPr>
            <a:xfrm>
              <a:off x="4548352" y="3581400"/>
              <a:ext cx="404648" cy="914400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40" name="Cerrar corchete 39"/>
            <p:cNvSpPr/>
            <p:nvPr/>
          </p:nvSpPr>
          <p:spPr>
            <a:xfrm>
              <a:off x="4548352" y="4495800"/>
              <a:ext cx="404648" cy="914400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41" name="Cerrar corchete 40"/>
            <p:cNvSpPr/>
            <p:nvPr/>
          </p:nvSpPr>
          <p:spPr>
            <a:xfrm>
              <a:off x="4548352" y="5410200"/>
              <a:ext cx="404648" cy="914400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42" name="Cerrar corchete 41"/>
            <p:cNvSpPr/>
            <p:nvPr/>
          </p:nvSpPr>
          <p:spPr>
            <a:xfrm>
              <a:off x="4548352" y="6311462"/>
              <a:ext cx="404648" cy="914400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45" name="Abrir corchete 44"/>
          <p:cNvSpPr/>
          <p:nvPr/>
        </p:nvSpPr>
        <p:spPr>
          <a:xfrm>
            <a:off x="514350" y="1752600"/>
            <a:ext cx="1740626" cy="3284465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6" name="Abrir corchete 45"/>
          <p:cNvSpPr/>
          <p:nvPr/>
        </p:nvSpPr>
        <p:spPr>
          <a:xfrm>
            <a:off x="838200" y="2847422"/>
            <a:ext cx="1416776" cy="218964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49" name="Imagen 48" descr="logo aula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51382"/>
            <a:ext cx="685800" cy="492617"/>
          </a:xfrm>
          <a:prstGeom prst="rect">
            <a:avLst/>
          </a:prstGeom>
        </p:spPr>
      </p:pic>
      <p:sp>
        <p:nvSpPr>
          <p:cNvPr id="50" name="Marcador de pie de página 49"/>
          <p:cNvSpPr>
            <a:spLocks noGrp="1"/>
          </p:cNvSpPr>
          <p:nvPr>
            <p:ph type="ftr" sz="quarter" idx="11"/>
          </p:nvPr>
        </p:nvSpPr>
        <p:spPr>
          <a:xfrm>
            <a:off x="4933950" y="8651382"/>
            <a:ext cx="2171700" cy="486833"/>
          </a:xfrm>
        </p:spPr>
        <p:txBody>
          <a:bodyPr/>
          <a:lstStyle/>
          <a:p>
            <a:r>
              <a:rPr lang="es-ES_tradnl" dirty="0" err="1" smtClean="0"/>
              <a:t>aulapt.org</a:t>
            </a:r>
            <a:endParaRPr lang="es-ES_tradnl" dirty="0"/>
          </a:p>
        </p:txBody>
      </p:sp>
      <p:grpSp>
        <p:nvGrpSpPr>
          <p:cNvPr id="72" name="Agrupar 71"/>
          <p:cNvGrpSpPr/>
          <p:nvPr/>
        </p:nvGrpSpPr>
        <p:grpSpPr>
          <a:xfrm>
            <a:off x="145019" y="2121639"/>
            <a:ext cx="6567963" cy="5905477"/>
            <a:chOff x="145019" y="2121639"/>
            <a:chExt cx="6567963" cy="5905477"/>
          </a:xfrm>
        </p:grpSpPr>
        <p:sp>
          <p:nvSpPr>
            <p:cNvPr id="56" name="CuadroTexto 55"/>
            <p:cNvSpPr txBox="1"/>
            <p:nvPr/>
          </p:nvSpPr>
          <p:spPr>
            <a:xfrm>
              <a:off x="5237531" y="3221729"/>
              <a:ext cx="85846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/>
                <a:t>X</a:t>
              </a:r>
              <a:r>
                <a:rPr lang="es-ES_tradnl" dirty="0" smtClean="0"/>
                <a:t> 28</a:t>
              </a:r>
            </a:p>
            <a:p>
              <a:r>
                <a:rPr lang="es-ES_tradnl" dirty="0" smtClean="0"/>
                <a:t>X</a:t>
              </a:r>
              <a:r>
                <a:rPr lang="es-ES_tradnl" dirty="0" smtClean="0"/>
                <a:t> 30</a:t>
              </a:r>
            </a:p>
            <a:p>
              <a:r>
                <a:rPr lang="es-ES_tradnl" dirty="0" smtClean="0"/>
                <a:t> ó</a:t>
              </a:r>
              <a:endParaRPr lang="es-ES_tradnl" dirty="0" smtClean="0"/>
            </a:p>
            <a:p>
              <a:r>
                <a:rPr lang="es-ES_tradnl" dirty="0" smtClean="0"/>
                <a:t>X</a:t>
              </a:r>
              <a:r>
                <a:rPr lang="es-ES_tradnl" dirty="0" smtClean="0"/>
                <a:t> 31</a:t>
              </a:r>
              <a:endParaRPr lang="es-ES_tradnl" dirty="0"/>
            </a:p>
          </p:txBody>
        </p:sp>
        <p:sp>
          <p:nvSpPr>
            <p:cNvPr id="57" name="CuadroTexto 56"/>
            <p:cNvSpPr txBox="1"/>
            <p:nvPr/>
          </p:nvSpPr>
          <p:spPr>
            <a:xfrm rot="16200000">
              <a:off x="4885" y="2922665"/>
              <a:ext cx="6495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/>
                <a:t>:</a:t>
              </a:r>
              <a:r>
                <a:rPr lang="es-ES_tradnl" dirty="0" smtClean="0"/>
                <a:t> 365</a:t>
              </a:r>
              <a:endParaRPr lang="es-ES_tradnl" dirty="0"/>
            </a:p>
          </p:txBody>
        </p:sp>
        <p:grpSp>
          <p:nvGrpSpPr>
            <p:cNvPr id="60" name="Agrupar 59"/>
            <p:cNvGrpSpPr/>
            <p:nvPr/>
          </p:nvGrpSpPr>
          <p:grpSpPr>
            <a:xfrm>
              <a:off x="4698781" y="2121639"/>
              <a:ext cx="599419" cy="5830851"/>
              <a:chOff x="5024816" y="2196265"/>
              <a:chExt cx="599419" cy="5830851"/>
            </a:xfrm>
          </p:grpSpPr>
          <p:sp>
            <p:nvSpPr>
              <p:cNvPr id="52" name="CuadroTexto 51"/>
              <p:cNvSpPr txBox="1"/>
              <p:nvPr/>
            </p:nvSpPr>
            <p:spPr>
              <a:xfrm>
                <a:off x="5029200" y="7657784"/>
                <a:ext cx="5906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dirty="0" smtClean="0"/>
                  <a:t>X</a:t>
                </a:r>
                <a:r>
                  <a:rPr lang="es-ES_tradnl" dirty="0" smtClean="0"/>
                  <a:t> 60</a:t>
                </a:r>
                <a:endParaRPr lang="es-ES_tradnl" dirty="0"/>
              </a:p>
            </p:txBody>
          </p:sp>
          <p:sp>
            <p:nvSpPr>
              <p:cNvPr id="53" name="CuadroTexto 52"/>
              <p:cNvSpPr txBox="1"/>
              <p:nvPr/>
            </p:nvSpPr>
            <p:spPr>
              <a:xfrm>
                <a:off x="5029200" y="6539987"/>
                <a:ext cx="5906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dirty="0" smtClean="0"/>
                  <a:t>X</a:t>
                </a:r>
                <a:r>
                  <a:rPr lang="es-ES_tradnl" dirty="0" smtClean="0"/>
                  <a:t> 60</a:t>
                </a:r>
                <a:endParaRPr lang="es-ES_tradnl" dirty="0"/>
              </a:p>
            </p:txBody>
          </p:sp>
          <p:sp>
            <p:nvSpPr>
              <p:cNvPr id="54" name="CuadroTexto 53"/>
              <p:cNvSpPr txBox="1"/>
              <p:nvPr/>
            </p:nvSpPr>
            <p:spPr>
              <a:xfrm>
                <a:off x="5029200" y="5425457"/>
                <a:ext cx="5950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dirty="0" smtClean="0"/>
                  <a:t>X</a:t>
                </a:r>
                <a:r>
                  <a:rPr lang="es-ES_tradnl" dirty="0" smtClean="0"/>
                  <a:t> 24</a:t>
                </a:r>
                <a:endParaRPr lang="es-ES_tradnl" dirty="0"/>
              </a:p>
            </p:txBody>
          </p:sp>
          <p:sp>
            <p:nvSpPr>
              <p:cNvPr id="55" name="CuadroTexto 54"/>
              <p:cNvSpPr txBox="1"/>
              <p:nvPr/>
            </p:nvSpPr>
            <p:spPr>
              <a:xfrm>
                <a:off x="5024816" y="4285375"/>
                <a:ext cx="4736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dirty="0" smtClean="0"/>
                  <a:t>X</a:t>
                </a:r>
                <a:r>
                  <a:rPr lang="es-ES_tradnl" dirty="0" smtClean="0"/>
                  <a:t> 7</a:t>
                </a:r>
                <a:endParaRPr lang="es-ES_tradnl" dirty="0"/>
              </a:p>
            </p:txBody>
          </p:sp>
          <p:sp>
            <p:nvSpPr>
              <p:cNvPr id="58" name="CuadroTexto 57"/>
              <p:cNvSpPr txBox="1"/>
              <p:nvPr/>
            </p:nvSpPr>
            <p:spPr>
              <a:xfrm>
                <a:off x="5029200" y="3310795"/>
                <a:ext cx="4736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dirty="0" smtClean="0"/>
                  <a:t>X</a:t>
                </a:r>
                <a:r>
                  <a:rPr lang="es-ES_tradnl" dirty="0" smtClean="0"/>
                  <a:t> 4</a:t>
                </a:r>
                <a:endParaRPr lang="es-ES_tradnl" dirty="0"/>
              </a:p>
            </p:txBody>
          </p:sp>
          <p:sp>
            <p:nvSpPr>
              <p:cNvPr id="59" name="CuadroTexto 58"/>
              <p:cNvSpPr txBox="1"/>
              <p:nvPr/>
            </p:nvSpPr>
            <p:spPr>
              <a:xfrm>
                <a:off x="5033584" y="2196265"/>
                <a:ext cx="5906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dirty="0" smtClean="0"/>
                  <a:t>X</a:t>
                </a:r>
                <a:r>
                  <a:rPr lang="es-ES_tradnl" dirty="0" smtClean="0"/>
                  <a:t> 12</a:t>
                </a:r>
                <a:endParaRPr lang="es-ES_tradnl" dirty="0"/>
              </a:p>
            </p:txBody>
          </p:sp>
        </p:grpSp>
        <p:sp>
          <p:nvSpPr>
            <p:cNvPr id="61" name="CuadroTexto 60"/>
            <p:cNvSpPr txBox="1"/>
            <p:nvPr/>
          </p:nvSpPr>
          <p:spPr>
            <a:xfrm>
              <a:off x="1722371" y="5425457"/>
              <a:ext cx="532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/>
                <a:t>:</a:t>
              </a:r>
              <a:r>
                <a:rPr lang="es-ES_tradnl" dirty="0" smtClean="0"/>
                <a:t> 24</a:t>
              </a:r>
              <a:endParaRPr lang="es-ES_tradnl" dirty="0"/>
            </a:p>
          </p:txBody>
        </p:sp>
        <p:sp>
          <p:nvSpPr>
            <p:cNvPr id="62" name="CuadroTexto 61"/>
            <p:cNvSpPr txBox="1"/>
            <p:nvPr/>
          </p:nvSpPr>
          <p:spPr>
            <a:xfrm>
              <a:off x="1722371" y="6465361"/>
              <a:ext cx="532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/>
                <a:t>:</a:t>
              </a:r>
              <a:r>
                <a:rPr lang="es-ES_tradnl" dirty="0" smtClean="0"/>
                <a:t> 60</a:t>
              </a:r>
              <a:endParaRPr lang="es-ES_tradnl" dirty="0"/>
            </a:p>
          </p:txBody>
        </p:sp>
        <p:sp>
          <p:nvSpPr>
            <p:cNvPr id="63" name="CuadroTexto 62"/>
            <p:cNvSpPr txBox="1"/>
            <p:nvPr/>
          </p:nvSpPr>
          <p:spPr>
            <a:xfrm>
              <a:off x="1608468" y="7657784"/>
              <a:ext cx="532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/>
                <a:t>:</a:t>
              </a:r>
              <a:r>
                <a:rPr lang="es-ES_tradnl" dirty="0" smtClean="0"/>
                <a:t> 60</a:t>
              </a:r>
              <a:endParaRPr lang="es-ES_tradnl" dirty="0"/>
            </a:p>
          </p:txBody>
        </p:sp>
        <p:sp>
          <p:nvSpPr>
            <p:cNvPr id="64" name="CuadroTexto 63"/>
            <p:cNvSpPr txBox="1"/>
            <p:nvPr/>
          </p:nvSpPr>
          <p:spPr>
            <a:xfrm>
              <a:off x="1722371" y="4307660"/>
              <a:ext cx="3634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 smtClean="0"/>
                <a:t>:</a:t>
              </a:r>
              <a:r>
                <a:rPr lang="es-ES_tradnl" dirty="0" smtClean="0"/>
                <a:t>7</a:t>
              </a:r>
              <a:endParaRPr lang="es-ES_tradnl" dirty="0"/>
            </a:p>
          </p:txBody>
        </p:sp>
        <p:sp>
          <p:nvSpPr>
            <p:cNvPr id="65" name="CuadroTexto 64"/>
            <p:cNvSpPr txBox="1"/>
            <p:nvPr/>
          </p:nvSpPr>
          <p:spPr>
            <a:xfrm>
              <a:off x="1722371" y="3236169"/>
              <a:ext cx="415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/>
                <a:t>:</a:t>
              </a:r>
              <a:r>
                <a:rPr lang="es-ES_tradnl" dirty="0" smtClean="0"/>
                <a:t> 4</a:t>
              </a:r>
              <a:endParaRPr lang="es-ES_tradnl" dirty="0"/>
            </a:p>
          </p:txBody>
        </p:sp>
        <p:sp>
          <p:nvSpPr>
            <p:cNvPr id="66" name="CuadroTexto 65"/>
            <p:cNvSpPr txBox="1"/>
            <p:nvPr/>
          </p:nvSpPr>
          <p:spPr>
            <a:xfrm>
              <a:off x="1608468" y="2192998"/>
              <a:ext cx="5326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/>
                <a:t>:</a:t>
              </a:r>
              <a:r>
                <a:rPr lang="es-ES_tradnl" dirty="0" smtClean="0"/>
                <a:t> 12</a:t>
              </a:r>
              <a:endParaRPr lang="es-ES_tradnl" dirty="0"/>
            </a:p>
          </p:txBody>
        </p:sp>
        <p:sp>
          <p:nvSpPr>
            <p:cNvPr id="67" name="CuadroTexto 66"/>
            <p:cNvSpPr txBox="1"/>
            <p:nvPr/>
          </p:nvSpPr>
          <p:spPr>
            <a:xfrm>
              <a:off x="796143" y="3107331"/>
              <a:ext cx="53260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/>
                <a:t>:</a:t>
              </a:r>
              <a:r>
                <a:rPr lang="es-ES_tradnl" dirty="0" smtClean="0"/>
                <a:t> 28</a:t>
              </a:r>
            </a:p>
            <a:p>
              <a:r>
                <a:rPr lang="es-ES_tradnl" dirty="0" smtClean="0"/>
                <a:t>: 30</a:t>
              </a:r>
            </a:p>
            <a:p>
              <a:r>
                <a:rPr lang="es-ES_tradnl" dirty="0" smtClean="0"/>
                <a:t>  ó</a:t>
              </a:r>
            </a:p>
            <a:p>
              <a:r>
                <a:rPr lang="es-ES_tradnl" dirty="0" smtClean="0"/>
                <a:t>: 31</a:t>
              </a:r>
              <a:endParaRPr lang="es-ES_tradnl" dirty="0"/>
            </a:p>
          </p:txBody>
        </p:sp>
        <p:sp>
          <p:nvSpPr>
            <p:cNvPr id="69" name="CuadroTexto 68"/>
            <p:cNvSpPr txBox="1"/>
            <p:nvPr/>
          </p:nvSpPr>
          <p:spPr>
            <a:xfrm rot="5400000">
              <a:off x="6174493" y="3144905"/>
              <a:ext cx="7076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 smtClean="0"/>
                <a:t>X</a:t>
              </a:r>
              <a:r>
                <a:rPr lang="es-ES_tradnl" dirty="0" smtClean="0"/>
                <a:t> 365</a:t>
              </a:r>
              <a:endParaRPr lang="es-ES_tradnl" dirty="0"/>
            </a:p>
          </p:txBody>
        </p:sp>
      </p:grpSp>
      <p:sp>
        <p:nvSpPr>
          <p:cNvPr id="70" name="Flecha abajo 69"/>
          <p:cNvSpPr/>
          <p:nvPr/>
        </p:nvSpPr>
        <p:spPr>
          <a:xfrm>
            <a:off x="5832566" y="5794789"/>
            <a:ext cx="263434" cy="2157701"/>
          </a:xfrm>
          <a:prstGeom prst="downArrow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698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1" name="Flecha arriba 70"/>
          <p:cNvSpPr/>
          <p:nvPr/>
        </p:nvSpPr>
        <p:spPr>
          <a:xfrm>
            <a:off x="514351" y="5794789"/>
            <a:ext cx="281792" cy="2232327"/>
          </a:xfrm>
          <a:prstGeom prst="upArrow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698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1"/>
            <a:ext cx="5829300" cy="914400"/>
          </a:xfrm>
        </p:spPr>
        <p:txBody>
          <a:bodyPr>
            <a:noAutofit/>
          </a:bodyPr>
          <a:lstStyle/>
          <a:p>
            <a:r>
              <a:rPr lang="es-ES_tradnl" sz="3000" dirty="0" smtClean="0">
                <a:latin typeface="Chalkduster"/>
                <a:cs typeface="Chalkduster"/>
              </a:rPr>
              <a:t>EQUIVALENCIAS ENTRE MEDIDAS DE TIEMPO</a:t>
            </a:r>
            <a:endParaRPr lang="es-ES_tradnl" sz="3000" dirty="0">
              <a:latin typeface="Chalkduster"/>
              <a:cs typeface="Chalkduster"/>
            </a:endParaRPr>
          </a:p>
        </p:txBody>
      </p:sp>
      <p:grpSp>
        <p:nvGrpSpPr>
          <p:cNvPr id="3" name="Agrupar 50"/>
          <p:cNvGrpSpPr/>
          <p:nvPr/>
        </p:nvGrpSpPr>
        <p:grpSpPr>
          <a:xfrm>
            <a:off x="685800" y="1447800"/>
            <a:ext cx="5334000" cy="7203582"/>
            <a:chOff x="685800" y="1447800"/>
            <a:chExt cx="5334000" cy="7203582"/>
          </a:xfrm>
        </p:grpSpPr>
        <p:grpSp>
          <p:nvGrpSpPr>
            <p:cNvPr id="4" name="Agrupar 22"/>
            <p:cNvGrpSpPr/>
            <p:nvPr/>
          </p:nvGrpSpPr>
          <p:grpSpPr>
            <a:xfrm>
              <a:off x="2362200" y="1447800"/>
              <a:ext cx="2438400" cy="7203582"/>
              <a:chOff x="2514600" y="4495800"/>
              <a:chExt cx="2209800" cy="4419600"/>
            </a:xfrm>
          </p:grpSpPr>
          <p:sp>
            <p:nvSpPr>
              <p:cNvPr id="9" name="Rectángulo redondeado 8"/>
              <p:cNvSpPr/>
              <p:nvPr/>
            </p:nvSpPr>
            <p:spPr>
              <a:xfrm>
                <a:off x="2514600" y="4495800"/>
                <a:ext cx="1981200" cy="4572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0" name="Rectángulo redondeado 9"/>
              <p:cNvSpPr/>
              <p:nvPr/>
            </p:nvSpPr>
            <p:spPr>
              <a:xfrm>
                <a:off x="2514600" y="5181600"/>
                <a:ext cx="1981200" cy="4572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1" name="Rectángulo redondeado 10"/>
              <p:cNvSpPr/>
              <p:nvPr/>
            </p:nvSpPr>
            <p:spPr>
              <a:xfrm>
                <a:off x="2514600" y="5867400"/>
                <a:ext cx="1981200" cy="4572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2" name="Rectángulo redondeado 11"/>
              <p:cNvSpPr/>
              <p:nvPr/>
            </p:nvSpPr>
            <p:spPr>
              <a:xfrm>
                <a:off x="2514600" y="6477000"/>
                <a:ext cx="1981200" cy="4572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3" name="Rectángulo redondeado 12"/>
              <p:cNvSpPr/>
              <p:nvPr/>
            </p:nvSpPr>
            <p:spPr>
              <a:xfrm>
                <a:off x="2514600" y="7162800"/>
                <a:ext cx="1981200" cy="4572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4" name="Rectángulo redondeado 13"/>
              <p:cNvSpPr/>
              <p:nvPr/>
            </p:nvSpPr>
            <p:spPr>
              <a:xfrm>
                <a:off x="2514600" y="7848600"/>
                <a:ext cx="1981200" cy="4572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5" name="Rectángulo redondeado 14"/>
              <p:cNvSpPr/>
              <p:nvPr/>
            </p:nvSpPr>
            <p:spPr>
              <a:xfrm>
                <a:off x="2514600" y="8458200"/>
                <a:ext cx="1981200" cy="4572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16" name="CuadroTexto 15"/>
              <p:cNvSpPr txBox="1"/>
              <p:nvPr/>
            </p:nvSpPr>
            <p:spPr>
              <a:xfrm>
                <a:off x="2971800" y="8458200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dirty="0" smtClean="0"/>
                  <a:t>SEGUNDO</a:t>
                </a:r>
                <a:endParaRPr lang="es-ES_tradnl" dirty="0"/>
              </a:p>
            </p:txBody>
          </p:sp>
          <p:sp>
            <p:nvSpPr>
              <p:cNvPr id="17" name="CuadroTexto 16"/>
              <p:cNvSpPr txBox="1"/>
              <p:nvPr/>
            </p:nvSpPr>
            <p:spPr>
              <a:xfrm>
                <a:off x="3048000" y="7848600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dirty="0" smtClean="0"/>
                  <a:t>MINUTO</a:t>
                </a:r>
                <a:endParaRPr lang="es-ES_tradnl" dirty="0"/>
              </a:p>
            </p:txBody>
          </p:sp>
          <p:sp>
            <p:nvSpPr>
              <p:cNvPr id="18" name="CuadroTexto 17"/>
              <p:cNvSpPr txBox="1"/>
              <p:nvPr/>
            </p:nvSpPr>
            <p:spPr>
              <a:xfrm>
                <a:off x="3048000" y="7162800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dirty="0" smtClean="0"/>
                  <a:t>HORA</a:t>
                </a:r>
                <a:endParaRPr lang="es-ES_tradnl" dirty="0"/>
              </a:p>
            </p:txBody>
          </p:sp>
          <p:sp>
            <p:nvSpPr>
              <p:cNvPr id="19" name="CuadroTexto 18"/>
              <p:cNvSpPr txBox="1"/>
              <p:nvPr/>
            </p:nvSpPr>
            <p:spPr>
              <a:xfrm>
                <a:off x="3200400" y="6477000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dirty="0" smtClean="0"/>
                  <a:t>D</a:t>
                </a:r>
                <a:r>
                  <a:rPr lang="es-ES_tradnl" dirty="0" smtClean="0"/>
                  <a:t>ÍA</a:t>
                </a:r>
                <a:endParaRPr lang="es-ES_tradnl" dirty="0"/>
              </a:p>
            </p:txBody>
          </p:sp>
          <p:sp>
            <p:nvSpPr>
              <p:cNvPr id="20" name="CuadroTexto 19"/>
              <p:cNvSpPr txBox="1"/>
              <p:nvPr/>
            </p:nvSpPr>
            <p:spPr>
              <a:xfrm>
                <a:off x="2971800" y="5867400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dirty="0" smtClean="0"/>
                  <a:t>SEMANA</a:t>
                </a:r>
                <a:endParaRPr lang="es-ES_tradnl" dirty="0"/>
              </a:p>
            </p:txBody>
          </p:sp>
          <p:sp>
            <p:nvSpPr>
              <p:cNvPr id="21" name="CuadroTexto 20"/>
              <p:cNvSpPr txBox="1"/>
              <p:nvPr/>
            </p:nvSpPr>
            <p:spPr>
              <a:xfrm>
                <a:off x="3124200" y="5181600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dirty="0" smtClean="0"/>
                  <a:t>MES</a:t>
                </a:r>
                <a:endParaRPr lang="es-ES_tradnl" dirty="0"/>
              </a:p>
            </p:txBody>
          </p:sp>
          <p:sp>
            <p:nvSpPr>
              <p:cNvPr id="22" name="CuadroTexto 21"/>
              <p:cNvSpPr txBox="1"/>
              <p:nvPr/>
            </p:nvSpPr>
            <p:spPr>
              <a:xfrm>
                <a:off x="3124200" y="4495800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_tradnl" dirty="0" smtClean="0"/>
                  <a:t>AÑO</a:t>
                </a:r>
                <a:endParaRPr lang="es-ES_tradnl" dirty="0"/>
              </a:p>
            </p:txBody>
          </p:sp>
        </p:grpSp>
        <p:grpSp>
          <p:nvGrpSpPr>
            <p:cNvPr id="5" name="Agrupar 47"/>
            <p:cNvGrpSpPr/>
            <p:nvPr/>
          </p:nvGrpSpPr>
          <p:grpSpPr>
            <a:xfrm>
              <a:off x="4548352" y="1752600"/>
              <a:ext cx="1471448" cy="6553200"/>
              <a:chOff x="4548352" y="1752600"/>
              <a:chExt cx="1471448" cy="5473262"/>
            </a:xfrm>
          </p:grpSpPr>
          <p:grpSp>
            <p:nvGrpSpPr>
              <p:cNvPr id="6" name="Agrupar 34"/>
              <p:cNvGrpSpPr/>
              <p:nvPr/>
            </p:nvGrpSpPr>
            <p:grpSpPr>
              <a:xfrm>
                <a:off x="4548352" y="1752600"/>
                <a:ext cx="480848" cy="5473262"/>
                <a:chOff x="4548352" y="1752600"/>
                <a:chExt cx="404648" cy="5473262"/>
              </a:xfrm>
            </p:grpSpPr>
            <p:sp>
              <p:nvSpPr>
                <p:cNvPr id="29" name="Cerrar corchete 28"/>
                <p:cNvSpPr/>
                <p:nvPr/>
              </p:nvSpPr>
              <p:spPr>
                <a:xfrm>
                  <a:off x="4548352" y="1752600"/>
                  <a:ext cx="404648" cy="914400"/>
                </a:xfrm>
                <a:prstGeom prst="rightBracket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30" name="Cerrar corchete 29"/>
                <p:cNvSpPr/>
                <p:nvPr/>
              </p:nvSpPr>
              <p:spPr>
                <a:xfrm>
                  <a:off x="4548352" y="2667000"/>
                  <a:ext cx="404648" cy="914400"/>
                </a:xfrm>
                <a:prstGeom prst="rightBracket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31" name="Cerrar corchete 30"/>
                <p:cNvSpPr/>
                <p:nvPr/>
              </p:nvSpPr>
              <p:spPr>
                <a:xfrm>
                  <a:off x="4548352" y="3581400"/>
                  <a:ext cx="404648" cy="914400"/>
                </a:xfrm>
                <a:prstGeom prst="rightBracket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32" name="Cerrar corchete 31"/>
                <p:cNvSpPr/>
                <p:nvPr/>
              </p:nvSpPr>
              <p:spPr>
                <a:xfrm>
                  <a:off x="4548352" y="4495800"/>
                  <a:ext cx="404648" cy="914400"/>
                </a:xfrm>
                <a:prstGeom prst="rightBracket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33" name="Cerrar corchete 32"/>
                <p:cNvSpPr/>
                <p:nvPr/>
              </p:nvSpPr>
              <p:spPr>
                <a:xfrm>
                  <a:off x="4548352" y="5410200"/>
                  <a:ext cx="404648" cy="914400"/>
                </a:xfrm>
                <a:prstGeom prst="rightBracket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34" name="Cerrar corchete 33"/>
                <p:cNvSpPr/>
                <p:nvPr/>
              </p:nvSpPr>
              <p:spPr>
                <a:xfrm>
                  <a:off x="4548352" y="6311462"/>
                  <a:ext cx="404648" cy="914400"/>
                </a:xfrm>
                <a:prstGeom prst="rightBracket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</p:grpSp>
          <p:sp>
            <p:nvSpPr>
              <p:cNvPr id="43" name="Cerrar corchete 42"/>
              <p:cNvSpPr/>
              <p:nvPr/>
            </p:nvSpPr>
            <p:spPr>
              <a:xfrm>
                <a:off x="4632434" y="2667000"/>
                <a:ext cx="930166" cy="18288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4" name="Cerrar corchete 43"/>
              <p:cNvSpPr/>
              <p:nvPr/>
            </p:nvSpPr>
            <p:spPr>
              <a:xfrm>
                <a:off x="4548352" y="1752600"/>
                <a:ext cx="1471448" cy="27432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</p:grpSp>
        <p:grpSp>
          <p:nvGrpSpPr>
            <p:cNvPr id="7" name="Agrupar 46"/>
            <p:cNvGrpSpPr/>
            <p:nvPr/>
          </p:nvGrpSpPr>
          <p:grpSpPr>
            <a:xfrm>
              <a:off x="685800" y="1752600"/>
              <a:ext cx="1676400" cy="6553200"/>
              <a:chOff x="685800" y="1752600"/>
              <a:chExt cx="1676400" cy="5473262"/>
            </a:xfrm>
          </p:grpSpPr>
          <p:grpSp>
            <p:nvGrpSpPr>
              <p:cNvPr id="8" name="Agrupar 35"/>
              <p:cNvGrpSpPr/>
              <p:nvPr/>
            </p:nvGrpSpPr>
            <p:grpSpPr>
              <a:xfrm flipH="1">
                <a:off x="1623848" y="1752600"/>
                <a:ext cx="738352" cy="5473262"/>
                <a:chOff x="4548352" y="1752600"/>
                <a:chExt cx="404648" cy="5473262"/>
              </a:xfrm>
            </p:grpSpPr>
            <p:sp>
              <p:nvSpPr>
                <p:cNvPr id="37" name="Cerrar corchete 36"/>
                <p:cNvSpPr/>
                <p:nvPr/>
              </p:nvSpPr>
              <p:spPr>
                <a:xfrm>
                  <a:off x="4548352" y="1752600"/>
                  <a:ext cx="404648" cy="914400"/>
                </a:xfrm>
                <a:prstGeom prst="rightBracket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38" name="Cerrar corchete 37"/>
                <p:cNvSpPr/>
                <p:nvPr/>
              </p:nvSpPr>
              <p:spPr>
                <a:xfrm>
                  <a:off x="4548352" y="2667000"/>
                  <a:ext cx="404648" cy="914400"/>
                </a:xfrm>
                <a:prstGeom prst="rightBracket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39" name="Cerrar corchete 38"/>
                <p:cNvSpPr/>
                <p:nvPr/>
              </p:nvSpPr>
              <p:spPr>
                <a:xfrm>
                  <a:off x="4548352" y="3581400"/>
                  <a:ext cx="404648" cy="914400"/>
                </a:xfrm>
                <a:prstGeom prst="rightBracket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40" name="Cerrar corchete 39"/>
                <p:cNvSpPr/>
                <p:nvPr/>
              </p:nvSpPr>
              <p:spPr>
                <a:xfrm>
                  <a:off x="4548352" y="4495800"/>
                  <a:ext cx="404648" cy="914400"/>
                </a:xfrm>
                <a:prstGeom prst="rightBracket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41" name="Cerrar corchete 40"/>
                <p:cNvSpPr/>
                <p:nvPr/>
              </p:nvSpPr>
              <p:spPr>
                <a:xfrm>
                  <a:off x="4548352" y="5410200"/>
                  <a:ext cx="404648" cy="914400"/>
                </a:xfrm>
                <a:prstGeom prst="rightBracket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  <p:sp>
              <p:nvSpPr>
                <p:cNvPr id="42" name="Cerrar corchete 41"/>
                <p:cNvSpPr/>
                <p:nvPr/>
              </p:nvSpPr>
              <p:spPr>
                <a:xfrm>
                  <a:off x="4548352" y="6311462"/>
                  <a:ext cx="404648" cy="914400"/>
                </a:xfrm>
                <a:prstGeom prst="rightBracket">
                  <a:avLst/>
                </a:prstGeom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s-ES_tradnl"/>
                </a:p>
              </p:txBody>
            </p:sp>
          </p:grpSp>
          <p:sp>
            <p:nvSpPr>
              <p:cNvPr id="45" name="Abrir corchete 44"/>
              <p:cNvSpPr/>
              <p:nvPr/>
            </p:nvSpPr>
            <p:spPr>
              <a:xfrm>
                <a:off x="685800" y="1752600"/>
                <a:ext cx="1676400" cy="2743200"/>
              </a:xfrm>
              <a:prstGeom prst="lef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6" name="Abrir corchete 45"/>
              <p:cNvSpPr/>
              <p:nvPr/>
            </p:nvSpPr>
            <p:spPr>
              <a:xfrm>
                <a:off x="1295400" y="2667000"/>
                <a:ext cx="1066800" cy="1828800"/>
              </a:xfrm>
              <a:prstGeom prst="lef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</p:grpSp>
      </p:grpSp>
      <p:pic>
        <p:nvPicPr>
          <p:cNvPr id="49" name="Imagen 48" descr="logo aula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51382"/>
            <a:ext cx="685800" cy="492617"/>
          </a:xfrm>
          <a:prstGeom prst="rect">
            <a:avLst/>
          </a:prstGeom>
        </p:spPr>
      </p:pic>
      <p:sp>
        <p:nvSpPr>
          <p:cNvPr id="50" name="Marcador de pie de página 49"/>
          <p:cNvSpPr>
            <a:spLocks noGrp="1"/>
          </p:cNvSpPr>
          <p:nvPr>
            <p:ph type="ftr" sz="quarter" idx="11"/>
          </p:nvPr>
        </p:nvSpPr>
        <p:spPr>
          <a:xfrm>
            <a:off x="4933950" y="8651382"/>
            <a:ext cx="2171700" cy="486833"/>
          </a:xfrm>
        </p:spPr>
        <p:txBody>
          <a:bodyPr/>
          <a:lstStyle/>
          <a:p>
            <a:r>
              <a:rPr lang="es-ES_tradnl" dirty="0" err="1" smtClean="0"/>
              <a:t>aulapt.org</a:t>
            </a:r>
            <a:endParaRPr lang="es-ES_tradnl" dirty="0"/>
          </a:p>
        </p:txBody>
      </p:sp>
      <p:sp>
        <p:nvSpPr>
          <p:cNvPr id="47" name="Flecha abajo 46"/>
          <p:cNvSpPr/>
          <p:nvPr/>
        </p:nvSpPr>
        <p:spPr>
          <a:xfrm>
            <a:off x="5832566" y="5794789"/>
            <a:ext cx="263434" cy="2157701"/>
          </a:xfrm>
          <a:prstGeom prst="downArrow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698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8" name="Flecha arriba 47"/>
          <p:cNvSpPr/>
          <p:nvPr/>
        </p:nvSpPr>
        <p:spPr>
          <a:xfrm>
            <a:off x="514351" y="5794789"/>
            <a:ext cx="281792" cy="2232327"/>
          </a:xfrm>
          <a:prstGeom prst="upArrow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698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1"/>
            <a:ext cx="5829300" cy="914400"/>
          </a:xfrm>
        </p:spPr>
        <p:txBody>
          <a:bodyPr>
            <a:noAutofit/>
          </a:bodyPr>
          <a:lstStyle/>
          <a:p>
            <a:r>
              <a:rPr lang="es-ES_tradnl" sz="3000" dirty="0" smtClean="0">
                <a:latin typeface="Chalkduster"/>
                <a:cs typeface="Chalkduster"/>
              </a:rPr>
              <a:t>EQUIVALENCIAS ENTRE MEDIDAS DE TIEMPO</a:t>
            </a:r>
            <a:endParaRPr lang="es-ES_tradnl" sz="3000" dirty="0">
              <a:latin typeface="Chalkduster"/>
              <a:cs typeface="Chalkduster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2514600" y="1143000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b="1" dirty="0"/>
          </a:p>
        </p:txBody>
      </p:sp>
      <p:sp>
        <p:nvSpPr>
          <p:cNvPr id="6" name="Rectángulo redondeado 5"/>
          <p:cNvSpPr/>
          <p:nvPr/>
        </p:nvSpPr>
        <p:spPr>
          <a:xfrm>
            <a:off x="2514600" y="1895168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Rectángulo redondeado 6"/>
          <p:cNvSpPr/>
          <p:nvPr/>
        </p:nvSpPr>
        <p:spPr>
          <a:xfrm>
            <a:off x="2514600" y="2563761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ángulo redondeado 7"/>
          <p:cNvSpPr/>
          <p:nvPr/>
        </p:nvSpPr>
        <p:spPr>
          <a:xfrm>
            <a:off x="2514600" y="3315929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ángulo redondeado 8"/>
          <p:cNvSpPr/>
          <p:nvPr/>
        </p:nvSpPr>
        <p:spPr>
          <a:xfrm>
            <a:off x="2514600" y="4068097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Rectángulo redondeado 9"/>
          <p:cNvSpPr/>
          <p:nvPr/>
        </p:nvSpPr>
        <p:spPr>
          <a:xfrm>
            <a:off x="2514600" y="4820265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Rectángulo redondeado 10"/>
          <p:cNvSpPr/>
          <p:nvPr/>
        </p:nvSpPr>
        <p:spPr>
          <a:xfrm>
            <a:off x="2514600" y="5572432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Rectángulo redondeado 11"/>
          <p:cNvSpPr/>
          <p:nvPr/>
        </p:nvSpPr>
        <p:spPr>
          <a:xfrm>
            <a:off x="2514600" y="6241026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Rectángulo redondeado 12"/>
          <p:cNvSpPr/>
          <p:nvPr/>
        </p:nvSpPr>
        <p:spPr>
          <a:xfrm>
            <a:off x="2514600" y="6993194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Rectángulo redondeado 13"/>
          <p:cNvSpPr/>
          <p:nvPr/>
        </p:nvSpPr>
        <p:spPr>
          <a:xfrm>
            <a:off x="2514600" y="7745361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Rectángulo redondeado 14"/>
          <p:cNvSpPr/>
          <p:nvPr/>
        </p:nvSpPr>
        <p:spPr>
          <a:xfrm>
            <a:off x="2514600" y="8413955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CuadroTexto 15"/>
          <p:cNvSpPr txBox="1"/>
          <p:nvPr/>
        </p:nvSpPr>
        <p:spPr>
          <a:xfrm>
            <a:off x="2971800" y="8413955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SEGUNDO</a:t>
            </a:r>
            <a:endParaRPr lang="es-ES_tradnl" dirty="0"/>
          </a:p>
        </p:txBody>
      </p:sp>
      <p:sp>
        <p:nvSpPr>
          <p:cNvPr id="17" name="CuadroTexto 16"/>
          <p:cNvSpPr txBox="1"/>
          <p:nvPr/>
        </p:nvSpPr>
        <p:spPr>
          <a:xfrm>
            <a:off x="3048000" y="7745361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MINUTO</a:t>
            </a:r>
            <a:endParaRPr lang="es-ES_tradnl" dirty="0"/>
          </a:p>
        </p:txBody>
      </p:sp>
      <p:sp>
        <p:nvSpPr>
          <p:cNvPr id="18" name="CuadroTexto 17"/>
          <p:cNvSpPr txBox="1"/>
          <p:nvPr/>
        </p:nvSpPr>
        <p:spPr>
          <a:xfrm>
            <a:off x="3048000" y="6993194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HORA</a:t>
            </a:r>
            <a:endParaRPr lang="es-ES_tradnl" dirty="0"/>
          </a:p>
        </p:txBody>
      </p:sp>
      <p:sp>
        <p:nvSpPr>
          <p:cNvPr id="19" name="CuadroTexto 18"/>
          <p:cNvSpPr txBox="1"/>
          <p:nvPr/>
        </p:nvSpPr>
        <p:spPr>
          <a:xfrm>
            <a:off x="3200400" y="6241026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D</a:t>
            </a:r>
            <a:r>
              <a:rPr lang="es-ES_tradnl" dirty="0" smtClean="0"/>
              <a:t>ÍA</a:t>
            </a:r>
            <a:endParaRPr lang="es-ES_tradnl" dirty="0"/>
          </a:p>
        </p:txBody>
      </p:sp>
      <p:sp>
        <p:nvSpPr>
          <p:cNvPr id="20" name="CuadroTexto 19"/>
          <p:cNvSpPr txBox="1"/>
          <p:nvPr/>
        </p:nvSpPr>
        <p:spPr>
          <a:xfrm>
            <a:off x="2971800" y="5572432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SEMANA</a:t>
            </a:r>
            <a:endParaRPr lang="es-ES_tradnl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124200" y="4820265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MES</a:t>
            </a:r>
            <a:endParaRPr lang="es-ES_tradnl" dirty="0"/>
          </a:p>
        </p:txBody>
      </p:sp>
      <p:sp>
        <p:nvSpPr>
          <p:cNvPr id="22" name="CuadroTexto 21"/>
          <p:cNvSpPr txBox="1"/>
          <p:nvPr/>
        </p:nvSpPr>
        <p:spPr>
          <a:xfrm>
            <a:off x="3124200" y="4068097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AÑO</a:t>
            </a:r>
            <a:endParaRPr lang="es-ES_tradnl" dirty="0"/>
          </a:p>
        </p:txBody>
      </p:sp>
      <p:sp>
        <p:nvSpPr>
          <p:cNvPr id="23" name="CuadroTexto 22"/>
          <p:cNvSpPr txBox="1"/>
          <p:nvPr/>
        </p:nvSpPr>
        <p:spPr>
          <a:xfrm>
            <a:off x="3048000" y="3315929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LUSTRO</a:t>
            </a:r>
            <a:endParaRPr lang="es-ES_tradnl" dirty="0"/>
          </a:p>
        </p:txBody>
      </p:sp>
      <p:sp>
        <p:nvSpPr>
          <p:cNvPr id="24" name="CuadroTexto 23"/>
          <p:cNvSpPr txBox="1"/>
          <p:nvPr/>
        </p:nvSpPr>
        <p:spPr>
          <a:xfrm>
            <a:off x="3048000" y="2563761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D</a:t>
            </a:r>
            <a:r>
              <a:rPr lang="es-ES_tradnl" dirty="0" smtClean="0"/>
              <a:t>ÉCADA</a:t>
            </a:r>
            <a:endParaRPr lang="es-ES_tradnl" dirty="0"/>
          </a:p>
        </p:txBody>
      </p:sp>
      <p:sp>
        <p:nvSpPr>
          <p:cNvPr id="25" name="CuadroTexto 24"/>
          <p:cNvSpPr txBox="1"/>
          <p:nvPr/>
        </p:nvSpPr>
        <p:spPr>
          <a:xfrm>
            <a:off x="3048000" y="1895168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SIGLO</a:t>
            </a:r>
            <a:endParaRPr lang="es-ES_tradnl" dirty="0"/>
          </a:p>
        </p:txBody>
      </p:sp>
      <p:sp>
        <p:nvSpPr>
          <p:cNvPr id="26" name="CuadroTexto 25"/>
          <p:cNvSpPr txBox="1"/>
          <p:nvPr/>
        </p:nvSpPr>
        <p:spPr>
          <a:xfrm>
            <a:off x="2971800" y="1239371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MILENIO</a:t>
            </a:r>
            <a:endParaRPr lang="es-ES_tradnl" dirty="0"/>
          </a:p>
        </p:txBody>
      </p:sp>
      <p:grpSp>
        <p:nvGrpSpPr>
          <p:cNvPr id="37" name="Agrupar 36"/>
          <p:cNvGrpSpPr/>
          <p:nvPr/>
        </p:nvGrpSpPr>
        <p:grpSpPr>
          <a:xfrm>
            <a:off x="838200" y="4240588"/>
            <a:ext cx="1676400" cy="4453562"/>
            <a:chOff x="685800" y="1752600"/>
            <a:chExt cx="1676400" cy="5473262"/>
          </a:xfrm>
        </p:grpSpPr>
        <p:grpSp>
          <p:nvGrpSpPr>
            <p:cNvPr id="38" name="Agrupar 35"/>
            <p:cNvGrpSpPr/>
            <p:nvPr/>
          </p:nvGrpSpPr>
          <p:grpSpPr>
            <a:xfrm flipH="1">
              <a:off x="1623848" y="1752600"/>
              <a:ext cx="738352" cy="5473262"/>
              <a:chOff x="4548352" y="1752600"/>
              <a:chExt cx="404648" cy="5473262"/>
            </a:xfrm>
          </p:grpSpPr>
          <p:sp>
            <p:nvSpPr>
              <p:cNvPr id="41" name="Cerrar corchete 40"/>
              <p:cNvSpPr/>
              <p:nvPr/>
            </p:nvSpPr>
            <p:spPr>
              <a:xfrm>
                <a:off x="4548352" y="17526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2" name="Cerrar corchete 41"/>
              <p:cNvSpPr/>
              <p:nvPr/>
            </p:nvSpPr>
            <p:spPr>
              <a:xfrm>
                <a:off x="4548352" y="26670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3" name="Cerrar corchete 42"/>
              <p:cNvSpPr/>
              <p:nvPr/>
            </p:nvSpPr>
            <p:spPr>
              <a:xfrm>
                <a:off x="4548352" y="35814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4" name="Cerrar corchete 43"/>
              <p:cNvSpPr/>
              <p:nvPr/>
            </p:nvSpPr>
            <p:spPr>
              <a:xfrm>
                <a:off x="4548352" y="44958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5" name="Cerrar corchete 44"/>
              <p:cNvSpPr/>
              <p:nvPr/>
            </p:nvSpPr>
            <p:spPr>
              <a:xfrm>
                <a:off x="4548352" y="54102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6" name="Cerrar corchete 45"/>
              <p:cNvSpPr/>
              <p:nvPr/>
            </p:nvSpPr>
            <p:spPr>
              <a:xfrm>
                <a:off x="4548352" y="6311462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</p:grpSp>
        <p:sp>
          <p:nvSpPr>
            <p:cNvPr id="39" name="Abrir corchete 38"/>
            <p:cNvSpPr/>
            <p:nvPr/>
          </p:nvSpPr>
          <p:spPr>
            <a:xfrm>
              <a:off x="685800" y="1752600"/>
              <a:ext cx="1676400" cy="2743200"/>
            </a:xfrm>
            <a:prstGeom prst="lef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40" name="Abrir corchete 39"/>
            <p:cNvSpPr/>
            <p:nvPr/>
          </p:nvSpPr>
          <p:spPr>
            <a:xfrm>
              <a:off x="1295400" y="2667000"/>
              <a:ext cx="1066800" cy="1828800"/>
            </a:xfrm>
            <a:prstGeom prst="lef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47" name="Abrir corchete 46"/>
          <p:cNvSpPr/>
          <p:nvPr/>
        </p:nvSpPr>
        <p:spPr>
          <a:xfrm>
            <a:off x="1776248" y="3566652"/>
            <a:ext cx="738352" cy="6739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8" name="Abrir corchete 47"/>
          <p:cNvSpPr/>
          <p:nvPr/>
        </p:nvSpPr>
        <p:spPr>
          <a:xfrm>
            <a:off x="1447800" y="2814484"/>
            <a:ext cx="1066800" cy="1426104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9" name="Abrir corchete 48"/>
          <p:cNvSpPr/>
          <p:nvPr/>
        </p:nvSpPr>
        <p:spPr>
          <a:xfrm>
            <a:off x="1143000" y="2145890"/>
            <a:ext cx="1371600" cy="2094697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0" name="Abrir corchete 49"/>
          <p:cNvSpPr/>
          <p:nvPr/>
        </p:nvSpPr>
        <p:spPr>
          <a:xfrm>
            <a:off x="838200" y="1477296"/>
            <a:ext cx="1676400" cy="276329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27" name="Agrupar 26"/>
          <p:cNvGrpSpPr/>
          <p:nvPr/>
        </p:nvGrpSpPr>
        <p:grpSpPr>
          <a:xfrm>
            <a:off x="4507624" y="4348290"/>
            <a:ext cx="1471448" cy="4345859"/>
            <a:chOff x="4548352" y="1752600"/>
            <a:chExt cx="1471448" cy="5473262"/>
          </a:xfrm>
        </p:grpSpPr>
        <p:grpSp>
          <p:nvGrpSpPr>
            <p:cNvPr id="28" name="Agrupar 34"/>
            <p:cNvGrpSpPr/>
            <p:nvPr/>
          </p:nvGrpSpPr>
          <p:grpSpPr>
            <a:xfrm>
              <a:off x="4548352" y="1752600"/>
              <a:ext cx="480848" cy="5473262"/>
              <a:chOff x="4548352" y="1752600"/>
              <a:chExt cx="404648" cy="5473262"/>
            </a:xfrm>
          </p:grpSpPr>
          <p:sp>
            <p:nvSpPr>
              <p:cNvPr id="31" name="Cerrar corchete 30"/>
              <p:cNvSpPr/>
              <p:nvPr/>
            </p:nvSpPr>
            <p:spPr>
              <a:xfrm>
                <a:off x="4548352" y="17526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2" name="Cerrar corchete 31"/>
              <p:cNvSpPr/>
              <p:nvPr/>
            </p:nvSpPr>
            <p:spPr>
              <a:xfrm>
                <a:off x="4548352" y="26670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3" name="Cerrar corchete 32"/>
              <p:cNvSpPr/>
              <p:nvPr/>
            </p:nvSpPr>
            <p:spPr>
              <a:xfrm>
                <a:off x="4548352" y="35814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4" name="Cerrar corchete 33"/>
              <p:cNvSpPr/>
              <p:nvPr/>
            </p:nvSpPr>
            <p:spPr>
              <a:xfrm>
                <a:off x="4548352" y="44958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5" name="Cerrar corchete 34"/>
              <p:cNvSpPr/>
              <p:nvPr/>
            </p:nvSpPr>
            <p:spPr>
              <a:xfrm>
                <a:off x="4548352" y="54102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6" name="Cerrar corchete 35"/>
              <p:cNvSpPr/>
              <p:nvPr/>
            </p:nvSpPr>
            <p:spPr>
              <a:xfrm>
                <a:off x="4548352" y="6311462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</p:grpSp>
        <p:sp>
          <p:nvSpPr>
            <p:cNvPr id="29" name="Cerrar corchete 28"/>
            <p:cNvSpPr/>
            <p:nvPr/>
          </p:nvSpPr>
          <p:spPr>
            <a:xfrm>
              <a:off x="4632434" y="2667000"/>
              <a:ext cx="930166" cy="1828800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30" name="Cerrar corchete 29"/>
            <p:cNvSpPr/>
            <p:nvPr/>
          </p:nvSpPr>
          <p:spPr>
            <a:xfrm>
              <a:off x="4548352" y="1752600"/>
              <a:ext cx="1471448" cy="2743200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52" name="Cerrar corchete 51"/>
          <p:cNvSpPr/>
          <p:nvPr/>
        </p:nvSpPr>
        <p:spPr>
          <a:xfrm>
            <a:off x="4507624" y="2814485"/>
            <a:ext cx="826376" cy="153380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3" name="Cerrar corchete 52"/>
          <p:cNvSpPr/>
          <p:nvPr/>
        </p:nvSpPr>
        <p:spPr>
          <a:xfrm>
            <a:off x="4507624" y="3679698"/>
            <a:ext cx="480848" cy="668592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8" name="Cerrar corchete 57"/>
          <p:cNvSpPr/>
          <p:nvPr/>
        </p:nvSpPr>
        <p:spPr>
          <a:xfrm>
            <a:off x="4507624" y="2145891"/>
            <a:ext cx="1207376" cy="2202398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9" name="Cerrar corchete 58"/>
          <p:cNvSpPr/>
          <p:nvPr/>
        </p:nvSpPr>
        <p:spPr>
          <a:xfrm>
            <a:off x="4507624" y="1477297"/>
            <a:ext cx="1471448" cy="2870992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0" name="Imagen 59" descr="logo aula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94148"/>
            <a:ext cx="626263" cy="449851"/>
          </a:xfrm>
          <a:prstGeom prst="rect">
            <a:avLst/>
          </a:prstGeom>
        </p:spPr>
      </p:pic>
      <p:sp>
        <p:nvSpPr>
          <p:cNvPr id="61" name="Marcador de pie de página 60"/>
          <p:cNvSpPr>
            <a:spLocks noGrp="1"/>
          </p:cNvSpPr>
          <p:nvPr>
            <p:ph type="ftr" sz="quarter" idx="11"/>
          </p:nvPr>
        </p:nvSpPr>
        <p:spPr>
          <a:xfrm>
            <a:off x="5257800" y="8657166"/>
            <a:ext cx="2171700" cy="486833"/>
          </a:xfrm>
        </p:spPr>
        <p:txBody>
          <a:bodyPr/>
          <a:lstStyle/>
          <a:p>
            <a:r>
              <a:rPr lang="es-ES_tradnl" dirty="0" err="1" smtClean="0"/>
              <a:t>aulapt.org</a:t>
            </a:r>
            <a:endParaRPr lang="es-ES_tradnl" dirty="0"/>
          </a:p>
        </p:txBody>
      </p:sp>
      <p:sp>
        <p:nvSpPr>
          <p:cNvPr id="62" name="Flecha abajo 61"/>
          <p:cNvSpPr/>
          <p:nvPr/>
        </p:nvSpPr>
        <p:spPr>
          <a:xfrm>
            <a:off x="6419849" y="656783"/>
            <a:ext cx="263434" cy="1643459"/>
          </a:xfrm>
          <a:prstGeom prst="downArrow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698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3" name="Flecha arriba 62"/>
          <p:cNvSpPr/>
          <p:nvPr/>
        </p:nvSpPr>
        <p:spPr>
          <a:xfrm>
            <a:off x="344471" y="6073878"/>
            <a:ext cx="281792" cy="2229566"/>
          </a:xfrm>
          <a:prstGeom prst="upArrow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698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64" name="Agrupar 63"/>
          <p:cNvGrpSpPr/>
          <p:nvPr/>
        </p:nvGrpSpPr>
        <p:grpSpPr>
          <a:xfrm>
            <a:off x="514350" y="4473171"/>
            <a:ext cx="5829300" cy="3989873"/>
            <a:chOff x="145019" y="1957039"/>
            <a:chExt cx="6766992" cy="6814635"/>
          </a:xfrm>
        </p:grpSpPr>
        <p:sp>
          <p:nvSpPr>
            <p:cNvPr id="65" name="CuadroTexto 64"/>
            <p:cNvSpPr txBox="1"/>
            <p:nvPr/>
          </p:nvSpPr>
          <p:spPr>
            <a:xfrm>
              <a:off x="5338841" y="3221729"/>
              <a:ext cx="85846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dirty="0" smtClean="0"/>
                <a:t>X</a:t>
              </a:r>
              <a:r>
                <a:rPr lang="es-ES_tradnl" dirty="0" smtClean="0"/>
                <a:t> 28</a:t>
              </a:r>
            </a:p>
            <a:p>
              <a:r>
                <a:rPr lang="es-ES_tradnl" dirty="0" smtClean="0"/>
                <a:t>X</a:t>
              </a:r>
              <a:r>
                <a:rPr lang="es-ES_tradnl" dirty="0" smtClean="0"/>
                <a:t> 30</a:t>
              </a:r>
            </a:p>
            <a:p>
              <a:r>
                <a:rPr lang="es-ES_tradnl" dirty="0" smtClean="0"/>
                <a:t> ó</a:t>
              </a:r>
              <a:endParaRPr lang="es-ES_tradnl" dirty="0" smtClean="0"/>
            </a:p>
            <a:p>
              <a:r>
                <a:rPr lang="es-ES_tradnl" dirty="0" smtClean="0"/>
                <a:t>X</a:t>
              </a:r>
              <a:r>
                <a:rPr lang="es-ES_tradnl" dirty="0" smtClean="0"/>
                <a:t> 31</a:t>
              </a:r>
              <a:endParaRPr lang="es-ES_tradnl" dirty="0"/>
            </a:p>
          </p:txBody>
        </p:sp>
        <p:sp>
          <p:nvSpPr>
            <p:cNvPr id="66" name="CuadroTexto 65"/>
            <p:cNvSpPr txBox="1"/>
            <p:nvPr/>
          </p:nvSpPr>
          <p:spPr>
            <a:xfrm rot="16200000">
              <a:off x="4885" y="2922665"/>
              <a:ext cx="6495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/>
                <a:t>:</a:t>
              </a:r>
              <a:r>
                <a:rPr lang="es-ES_tradnl" dirty="0" smtClean="0"/>
                <a:t> 365</a:t>
              </a:r>
              <a:endParaRPr lang="es-ES_tradnl" dirty="0"/>
            </a:p>
          </p:txBody>
        </p:sp>
        <p:grpSp>
          <p:nvGrpSpPr>
            <p:cNvPr id="67" name="Agrupar 59"/>
            <p:cNvGrpSpPr/>
            <p:nvPr/>
          </p:nvGrpSpPr>
          <p:grpSpPr>
            <a:xfrm>
              <a:off x="4646316" y="2121639"/>
              <a:ext cx="681300" cy="6650035"/>
              <a:chOff x="4972351" y="2196265"/>
              <a:chExt cx="681300" cy="6650035"/>
            </a:xfrm>
          </p:grpSpPr>
          <p:sp>
            <p:nvSpPr>
              <p:cNvPr id="76" name="CuadroTexto 75"/>
              <p:cNvSpPr txBox="1"/>
              <p:nvPr/>
            </p:nvSpPr>
            <p:spPr>
              <a:xfrm>
                <a:off x="5063000" y="8476968"/>
                <a:ext cx="5906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dirty="0" smtClean="0"/>
                  <a:t>X</a:t>
                </a:r>
                <a:r>
                  <a:rPr lang="es-ES_tradnl" dirty="0" smtClean="0"/>
                  <a:t> 60</a:t>
                </a:r>
                <a:endParaRPr lang="es-ES_tradnl" dirty="0"/>
              </a:p>
            </p:txBody>
          </p:sp>
          <p:sp>
            <p:nvSpPr>
              <p:cNvPr id="77" name="CuadroTexto 76"/>
              <p:cNvSpPr txBox="1"/>
              <p:nvPr/>
            </p:nvSpPr>
            <p:spPr>
              <a:xfrm>
                <a:off x="5063000" y="7251176"/>
                <a:ext cx="5906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dirty="0" smtClean="0"/>
                  <a:t>X</a:t>
                </a:r>
                <a:r>
                  <a:rPr lang="es-ES_tradnl" dirty="0" smtClean="0"/>
                  <a:t> 60</a:t>
                </a:r>
                <a:endParaRPr lang="es-ES_tradnl" dirty="0"/>
              </a:p>
            </p:txBody>
          </p:sp>
          <p:sp>
            <p:nvSpPr>
              <p:cNvPr id="78" name="CuadroTexto 77"/>
              <p:cNvSpPr txBox="1"/>
              <p:nvPr/>
            </p:nvSpPr>
            <p:spPr>
              <a:xfrm>
                <a:off x="4972351" y="5907590"/>
                <a:ext cx="5950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dirty="0" smtClean="0"/>
                  <a:t>X</a:t>
                </a:r>
                <a:r>
                  <a:rPr lang="es-ES_tradnl" dirty="0" smtClean="0"/>
                  <a:t> 24</a:t>
                </a:r>
                <a:endParaRPr lang="es-ES_tradnl" dirty="0"/>
              </a:p>
            </p:txBody>
          </p:sp>
          <p:sp>
            <p:nvSpPr>
              <p:cNvPr id="79" name="CuadroTexto 78"/>
              <p:cNvSpPr txBox="1"/>
              <p:nvPr/>
            </p:nvSpPr>
            <p:spPr>
              <a:xfrm>
                <a:off x="5063000" y="4751619"/>
                <a:ext cx="473657" cy="369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dirty="0" smtClean="0"/>
                  <a:t>X</a:t>
                </a:r>
                <a:r>
                  <a:rPr lang="es-ES_tradnl" dirty="0" smtClean="0"/>
                  <a:t> 7</a:t>
                </a:r>
                <a:endParaRPr lang="es-ES_tradnl" dirty="0"/>
              </a:p>
            </p:txBody>
          </p:sp>
          <p:sp>
            <p:nvSpPr>
              <p:cNvPr id="80" name="CuadroTexto 79"/>
              <p:cNvSpPr txBox="1"/>
              <p:nvPr/>
            </p:nvSpPr>
            <p:spPr>
              <a:xfrm>
                <a:off x="5029200" y="3310795"/>
                <a:ext cx="4736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dirty="0" smtClean="0"/>
                  <a:t>X</a:t>
                </a:r>
                <a:r>
                  <a:rPr lang="es-ES_tradnl" dirty="0" smtClean="0"/>
                  <a:t> 4</a:t>
                </a:r>
                <a:endParaRPr lang="es-ES_tradnl" dirty="0"/>
              </a:p>
            </p:txBody>
          </p:sp>
          <p:sp>
            <p:nvSpPr>
              <p:cNvPr id="81" name="CuadroTexto 80"/>
              <p:cNvSpPr txBox="1"/>
              <p:nvPr/>
            </p:nvSpPr>
            <p:spPr>
              <a:xfrm>
                <a:off x="5033584" y="2196265"/>
                <a:ext cx="59065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_tradnl" dirty="0" smtClean="0"/>
                  <a:t>X</a:t>
                </a:r>
                <a:r>
                  <a:rPr lang="es-ES_tradnl" dirty="0" smtClean="0"/>
                  <a:t> 12</a:t>
                </a:r>
                <a:endParaRPr lang="es-ES_tradnl" dirty="0"/>
              </a:p>
            </p:txBody>
          </p:sp>
        </p:grpSp>
        <p:sp>
          <p:nvSpPr>
            <p:cNvPr id="68" name="CuadroTexto 67"/>
            <p:cNvSpPr txBox="1"/>
            <p:nvPr/>
          </p:nvSpPr>
          <p:spPr>
            <a:xfrm>
              <a:off x="1609904" y="5668365"/>
              <a:ext cx="532605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 smtClean="0"/>
                <a:t>:</a:t>
              </a:r>
              <a:r>
                <a:rPr lang="es-ES_tradnl" dirty="0" smtClean="0"/>
                <a:t> 24</a:t>
              </a:r>
              <a:endParaRPr lang="es-ES_tradnl" dirty="0"/>
            </a:p>
          </p:txBody>
        </p:sp>
        <p:sp>
          <p:nvSpPr>
            <p:cNvPr id="69" name="CuadroTexto 68"/>
            <p:cNvSpPr txBox="1"/>
            <p:nvPr/>
          </p:nvSpPr>
          <p:spPr>
            <a:xfrm>
              <a:off x="1609904" y="6932988"/>
              <a:ext cx="532605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/>
                <a:t>:</a:t>
              </a:r>
              <a:r>
                <a:rPr lang="es-ES_tradnl" dirty="0" smtClean="0"/>
                <a:t> 60</a:t>
              </a:r>
              <a:endParaRPr lang="es-ES_tradnl" dirty="0"/>
            </a:p>
          </p:txBody>
        </p:sp>
        <p:sp>
          <p:nvSpPr>
            <p:cNvPr id="70" name="CuadroTexto 69"/>
            <p:cNvSpPr txBox="1"/>
            <p:nvPr/>
          </p:nvSpPr>
          <p:spPr>
            <a:xfrm>
              <a:off x="1609904" y="8217676"/>
              <a:ext cx="532605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/>
                <a:t>:</a:t>
              </a:r>
              <a:r>
                <a:rPr lang="es-ES_tradnl" dirty="0" smtClean="0"/>
                <a:t> 60</a:t>
              </a:r>
              <a:endParaRPr lang="es-ES_tradnl" dirty="0"/>
            </a:p>
          </p:txBody>
        </p:sp>
        <p:sp>
          <p:nvSpPr>
            <p:cNvPr id="71" name="CuadroTexto 70"/>
            <p:cNvSpPr txBox="1"/>
            <p:nvPr/>
          </p:nvSpPr>
          <p:spPr>
            <a:xfrm>
              <a:off x="1722371" y="4307660"/>
              <a:ext cx="3634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 smtClean="0"/>
                <a:t>:</a:t>
              </a:r>
              <a:r>
                <a:rPr lang="es-ES_tradnl" dirty="0" smtClean="0"/>
                <a:t>7</a:t>
              </a:r>
              <a:endParaRPr lang="es-ES_tradnl" dirty="0"/>
            </a:p>
          </p:txBody>
        </p:sp>
        <p:sp>
          <p:nvSpPr>
            <p:cNvPr id="72" name="CuadroTexto 71"/>
            <p:cNvSpPr txBox="1"/>
            <p:nvPr/>
          </p:nvSpPr>
          <p:spPr>
            <a:xfrm>
              <a:off x="1722371" y="3236169"/>
              <a:ext cx="4156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/>
                <a:t>:</a:t>
              </a:r>
              <a:r>
                <a:rPr lang="es-ES_tradnl" dirty="0" smtClean="0"/>
                <a:t> 4</a:t>
              </a:r>
              <a:endParaRPr lang="es-ES_tradnl" dirty="0"/>
            </a:p>
          </p:txBody>
        </p:sp>
        <p:sp>
          <p:nvSpPr>
            <p:cNvPr id="73" name="CuadroTexto 72"/>
            <p:cNvSpPr txBox="1"/>
            <p:nvPr/>
          </p:nvSpPr>
          <p:spPr>
            <a:xfrm>
              <a:off x="1819495" y="1957039"/>
              <a:ext cx="532605" cy="3693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/>
                <a:t>:</a:t>
              </a:r>
              <a:r>
                <a:rPr lang="es-ES_tradnl" dirty="0" smtClean="0"/>
                <a:t> 12</a:t>
              </a:r>
              <a:endParaRPr lang="es-ES_tradnl" dirty="0"/>
            </a:p>
          </p:txBody>
        </p:sp>
        <p:sp>
          <p:nvSpPr>
            <p:cNvPr id="74" name="CuadroTexto 73"/>
            <p:cNvSpPr txBox="1"/>
            <p:nvPr/>
          </p:nvSpPr>
          <p:spPr>
            <a:xfrm>
              <a:off x="608489" y="3107331"/>
              <a:ext cx="532605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/>
                <a:t>:</a:t>
              </a:r>
              <a:r>
                <a:rPr lang="es-ES_tradnl" dirty="0" smtClean="0"/>
                <a:t> 28</a:t>
              </a:r>
            </a:p>
            <a:p>
              <a:r>
                <a:rPr lang="es-ES_tradnl" dirty="0" smtClean="0"/>
                <a:t>: 30</a:t>
              </a:r>
            </a:p>
            <a:p>
              <a:r>
                <a:rPr lang="es-ES_tradnl" dirty="0" smtClean="0"/>
                <a:t>  ó</a:t>
              </a:r>
            </a:p>
            <a:p>
              <a:r>
                <a:rPr lang="es-ES_tradnl" dirty="0" smtClean="0"/>
                <a:t>: 31</a:t>
              </a:r>
              <a:endParaRPr lang="es-ES_tradnl" dirty="0"/>
            </a:p>
          </p:txBody>
        </p:sp>
        <p:sp>
          <p:nvSpPr>
            <p:cNvPr id="75" name="CuadroTexto 74"/>
            <p:cNvSpPr txBox="1"/>
            <p:nvPr/>
          </p:nvSpPr>
          <p:spPr>
            <a:xfrm rot="5400000">
              <a:off x="6373522" y="3420836"/>
              <a:ext cx="7076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_tradnl" dirty="0" smtClean="0"/>
                <a:t>X</a:t>
              </a:r>
              <a:r>
                <a:rPr lang="es-ES_tradnl" dirty="0" smtClean="0"/>
                <a:t> 365</a:t>
              </a:r>
              <a:endParaRPr lang="es-ES_tradnl" dirty="0"/>
            </a:p>
          </p:txBody>
        </p:sp>
      </p:grpSp>
      <p:sp>
        <p:nvSpPr>
          <p:cNvPr id="100" name="CuadroTexto 99"/>
          <p:cNvSpPr txBox="1"/>
          <p:nvPr/>
        </p:nvSpPr>
        <p:spPr>
          <a:xfrm>
            <a:off x="1956796" y="3698765"/>
            <a:ext cx="458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: 5</a:t>
            </a:r>
            <a:endParaRPr lang="es-ES_tradnl" dirty="0"/>
          </a:p>
        </p:txBody>
      </p:sp>
      <p:sp>
        <p:nvSpPr>
          <p:cNvPr id="101" name="CuadroTexto 100"/>
          <p:cNvSpPr txBox="1"/>
          <p:nvPr/>
        </p:nvSpPr>
        <p:spPr>
          <a:xfrm>
            <a:off x="1873131" y="3065206"/>
            <a:ext cx="884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: 10</a:t>
            </a:r>
            <a:endParaRPr lang="es-ES_tradnl" dirty="0"/>
          </a:p>
        </p:txBody>
      </p:sp>
      <p:sp>
        <p:nvSpPr>
          <p:cNvPr id="102" name="CuadroTexto 101"/>
          <p:cNvSpPr txBox="1"/>
          <p:nvPr/>
        </p:nvSpPr>
        <p:spPr>
          <a:xfrm>
            <a:off x="1447801" y="2300242"/>
            <a:ext cx="884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: 100</a:t>
            </a:r>
            <a:endParaRPr lang="es-ES_tradnl" dirty="0"/>
          </a:p>
        </p:txBody>
      </p:sp>
      <p:sp>
        <p:nvSpPr>
          <p:cNvPr id="103" name="CuadroTexto 102"/>
          <p:cNvSpPr txBox="1"/>
          <p:nvPr/>
        </p:nvSpPr>
        <p:spPr>
          <a:xfrm>
            <a:off x="1372401" y="1644445"/>
            <a:ext cx="959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: 1.000</a:t>
            </a:r>
            <a:endParaRPr lang="es-ES_tradnl" dirty="0"/>
          </a:p>
        </p:txBody>
      </p:sp>
      <p:sp>
        <p:nvSpPr>
          <p:cNvPr id="104" name="CuadroTexto 103"/>
          <p:cNvSpPr txBox="1"/>
          <p:nvPr/>
        </p:nvSpPr>
        <p:spPr>
          <a:xfrm>
            <a:off x="4469997" y="3817374"/>
            <a:ext cx="787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X</a:t>
            </a:r>
            <a:r>
              <a:rPr lang="es-ES_tradnl" dirty="0" smtClean="0"/>
              <a:t> 5</a:t>
            </a:r>
            <a:endParaRPr lang="es-ES_tradnl" dirty="0"/>
          </a:p>
        </p:txBody>
      </p:sp>
      <p:sp>
        <p:nvSpPr>
          <p:cNvPr id="105" name="CuadroTexto 104"/>
          <p:cNvSpPr txBox="1"/>
          <p:nvPr/>
        </p:nvSpPr>
        <p:spPr>
          <a:xfrm>
            <a:off x="4507624" y="3065206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X</a:t>
            </a:r>
            <a:r>
              <a:rPr lang="es-ES_tradnl" dirty="0" smtClean="0"/>
              <a:t> 10</a:t>
            </a:r>
            <a:endParaRPr lang="es-ES_tradnl" dirty="0"/>
          </a:p>
        </p:txBody>
      </p:sp>
      <p:sp>
        <p:nvSpPr>
          <p:cNvPr id="106" name="CuadroTexto 105"/>
          <p:cNvSpPr txBox="1"/>
          <p:nvPr/>
        </p:nvSpPr>
        <p:spPr>
          <a:xfrm>
            <a:off x="4572000" y="2300242"/>
            <a:ext cx="949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X</a:t>
            </a:r>
            <a:r>
              <a:rPr lang="es-ES_tradnl" dirty="0" smtClean="0"/>
              <a:t> 100</a:t>
            </a:r>
            <a:endParaRPr lang="es-ES_tradnl" dirty="0"/>
          </a:p>
        </p:txBody>
      </p:sp>
      <p:sp>
        <p:nvSpPr>
          <p:cNvPr id="107" name="CuadroTexto 106"/>
          <p:cNvSpPr txBox="1"/>
          <p:nvPr/>
        </p:nvSpPr>
        <p:spPr>
          <a:xfrm>
            <a:off x="4591706" y="1644445"/>
            <a:ext cx="930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X </a:t>
            </a:r>
            <a:r>
              <a:rPr lang="es-ES_tradnl" dirty="0" smtClean="0"/>
              <a:t>1.000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1"/>
            <a:ext cx="5829300" cy="914400"/>
          </a:xfrm>
        </p:spPr>
        <p:txBody>
          <a:bodyPr>
            <a:noAutofit/>
          </a:bodyPr>
          <a:lstStyle/>
          <a:p>
            <a:r>
              <a:rPr lang="es-ES_tradnl" sz="3000" dirty="0" smtClean="0">
                <a:latin typeface="Chalkduster"/>
                <a:cs typeface="Chalkduster"/>
              </a:rPr>
              <a:t>EQUIVALENCIAS ENTRE MEDIDAS DE TIEMPO</a:t>
            </a:r>
            <a:endParaRPr lang="es-ES_tradnl" sz="3000" dirty="0">
              <a:latin typeface="Chalkduster"/>
              <a:cs typeface="Chalkduster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2514600" y="1143000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b="1" dirty="0"/>
          </a:p>
        </p:txBody>
      </p:sp>
      <p:sp>
        <p:nvSpPr>
          <p:cNvPr id="6" name="Rectángulo redondeado 5"/>
          <p:cNvSpPr/>
          <p:nvPr/>
        </p:nvSpPr>
        <p:spPr>
          <a:xfrm>
            <a:off x="2514600" y="1895168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Rectángulo redondeado 6"/>
          <p:cNvSpPr/>
          <p:nvPr/>
        </p:nvSpPr>
        <p:spPr>
          <a:xfrm>
            <a:off x="2514600" y="2563761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ángulo redondeado 7"/>
          <p:cNvSpPr/>
          <p:nvPr/>
        </p:nvSpPr>
        <p:spPr>
          <a:xfrm>
            <a:off x="2514600" y="3315929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Rectángulo redondeado 8"/>
          <p:cNvSpPr/>
          <p:nvPr/>
        </p:nvSpPr>
        <p:spPr>
          <a:xfrm>
            <a:off x="2514600" y="4068097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Rectángulo redondeado 9"/>
          <p:cNvSpPr/>
          <p:nvPr/>
        </p:nvSpPr>
        <p:spPr>
          <a:xfrm>
            <a:off x="2514600" y="4820265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Rectángulo redondeado 10"/>
          <p:cNvSpPr/>
          <p:nvPr/>
        </p:nvSpPr>
        <p:spPr>
          <a:xfrm>
            <a:off x="2514600" y="5572432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Rectángulo redondeado 11"/>
          <p:cNvSpPr/>
          <p:nvPr/>
        </p:nvSpPr>
        <p:spPr>
          <a:xfrm>
            <a:off x="2514600" y="6241026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Rectángulo redondeado 12"/>
          <p:cNvSpPr/>
          <p:nvPr/>
        </p:nvSpPr>
        <p:spPr>
          <a:xfrm>
            <a:off x="2514600" y="6993194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Rectángulo redondeado 13"/>
          <p:cNvSpPr/>
          <p:nvPr/>
        </p:nvSpPr>
        <p:spPr>
          <a:xfrm>
            <a:off x="2514600" y="7745361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Rectángulo redondeado 14"/>
          <p:cNvSpPr/>
          <p:nvPr/>
        </p:nvSpPr>
        <p:spPr>
          <a:xfrm>
            <a:off x="2514600" y="8413955"/>
            <a:ext cx="1981200" cy="50144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CuadroTexto 15"/>
          <p:cNvSpPr txBox="1"/>
          <p:nvPr/>
        </p:nvSpPr>
        <p:spPr>
          <a:xfrm>
            <a:off x="2971800" y="8413955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SEGUNDO</a:t>
            </a:r>
            <a:endParaRPr lang="es-ES_tradnl" dirty="0"/>
          </a:p>
        </p:txBody>
      </p:sp>
      <p:sp>
        <p:nvSpPr>
          <p:cNvPr id="17" name="CuadroTexto 16"/>
          <p:cNvSpPr txBox="1"/>
          <p:nvPr/>
        </p:nvSpPr>
        <p:spPr>
          <a:xfrm>
            <a:off x="3048000" y="7745361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MINUTO</a:t>
            </a:r>
            <a:endParaRPr lang="es-ES_tradnl" dirty="0"/>
          </a:p>
        </p:txBody>
      </p:sp>
      <p:sp>
        <p:nvSpPr>
          <p:cNvPr id="18" name="CuadroTexto 17"/>
          <p:cNvSpPr txBox="1"/>
          <p:nvPr/>
        </p:nvSpPr>
        <p:spPr>
          <a:xfrm>
            <a:off x="3048000" y="6993194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HORA</a:t>
            </a:r>
            <a:endParaRPr lang="es-ES_tradnl" dirty="0"/>
          </a:p>
        </p:txBody>
      </p:sp>
      <p:sp>
        <p:nvSpPr>
          <p:cNvPr id="19" name="CuadroTexto 18"/>
          <p:cNvSpPr txBox="1"/>
          <p:nvPr/>
        </p:nvSpPr>
        <p:spPr>
          <a:xfrm>
            <a:off x="3200400" y="6241026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D</a:t>
            </a:r>
            <a:r>
              <a:rPr lang="es-ES_tradnl" dirty="0" smtClean="0"/>
              <a:t>ÍA</a:t>
            </a:r>
            <a:endParaRPr lang="es-ES_tradnl" dirty="0"/>
          </a:p>
        </p:txBody>
      </p:sp>
      <p:sp>
        <p:nvSpPr>
          <p:cNvPr id="20" name="CuadroTexto 19"/>
          <p:cNvSpPr txBox="1"/>
          <p:nvPr/>
        </p:nvSpPr>
        <p:spPr>
          <a:xfrm>
            <a:off x="2971800" y="5572432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SEMANA</a:t>
            </a:r>
            <a:endParaRPr lang="es-ES_tradnl" dirty="0"/>
          </a:p>
        </p:txBody>
      </p:sp>
      <p:sp>
        <p:nvSpPr>
          <p:cNvPr id="21" name="CuadroTexto 20"/>
          <p:cNvSpPr txBox="1"/>
          <p:nvPr/>
        </p:nvSpPr>
        <p:spPr>
          <a:xfrm>
            <a:off x="3124200" y="4820265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MES</a:t>
            </a:r>
            <a:endParaRPr lang="es-ES_tradnl" dirty="0"/>
          </a:p>
        </p:txBody>
      </p:sp>
      <p:sp>
        <p:nvSpPr>
          <p:cNvPr id="22" name="CuadroTexto 21"/>
          <p:cNvSpPr txBox="1"/>
          <p:nvPr/>
        </p:nvSpPr>
        <p:spPr>
          <a:xfrm>
            <a:off x="3124200" y="4068097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AÑO</a:t>
            </a:r>
            <a:endParaRPr lang="es-ES_tradnl" dirty="0"/>
          </a:p>
        </p:txBody>
      </p:sp>
      <p:sp>
        <p:nvSpPr>
          <p:cNvPr id="23" name="CuadroTexto 22"/>
          <p:cNvSpPr txBox="1"/>
          <p:nvPr/>
        </p:nvSpPr>
        <p:spPr>
          <a:xfrm>
            <a:off x="3048000" y="3315929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LUSTRO</a:t>
            </a:r>
            <a:endParaRPr lang="es-ES_tradnl" dirty="0"/>
          </a:p>
        </p:txBody>
      </p:sp>
      <p:sp>
        <p:nvSpPr>
          <p:cNvPr id="24" name="CuadroTexto 23"/>
          <p:cNvSpPr txBox="1"/>
          <p:nvPr/>
        </p:nvSpPr>
        <p:spPr>
          <a:xfrm>
            <a:off x="3048000" y="2563761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D</a:t>
            </a:r>
            <a:r>
              <a:rPr lang="es-ES_tradnl" dirty="0" smtClean="0"/>
              <a:t>ÉCADA</a:t>
            </a:r>
            <a:endParaRPr lang="es-ES_tradnl" dirty="0"/>
          </a:p>
        </p:txBody>
      </p:sp>
      <p:sp>
        <p:nvSpPr>
          <p:cNvPr id="25" name="CuadroTexto 24"/>
          <p:cNvSpPr txBox="1"/>
          <p:nvPr/>
        </p:nvSpPr>
        <p:spPr>
          <a:xfrm>
            <a:off x="3048000" y="1895168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SIGLO</a:t>
            </a:r>
            <a:endParaRPr lang="es-ES_tradnl" dirty="0"/>
          </a:p>
        </p:txBody>
      </p:sp>
      <p:sp>
        <p:nvSpPr>
          <p:cNvPr id="26" name="CuadroTexto 25"/>
          <p:cNvSpPr txBox="1"/>
          <p:nvPr/>
        </p:nvSpPr>
        <p:spPr>
          <a:xfrm>
            <a:off x="2971800" y="1239371"/>
            <a:ext cx="1524000" cy="405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MILENIO</a:t>
            </a:r>
            <a:endParaRPr lang="es-ES_tradnl" dirty="0"/>
          </a:p>
        </p:txBody>
      </p:sp>
      <p:grpSp>
        <p:nvGrpSpPr>
          <p:cNvPr id="3" name="Agrupar 36"/>
          <p:cNvGrpSpPr/>
          <p:nvPr/>
        </p:nvGrpSpPr>
        <p:grpSpPr>
          <a:xfrm>
            <a:off x="838200" y="4240588"/>
            <a:ext cx="1676400" cy="4453562"/>
            <a:chOff x="685800" y="1752600"/>
            <a:chExt cx="1676400" cy="5473262"/>
          </a:xfrm>
        </p:grpSpPr>
        <p:grpSp>
          <p:nvGrpSpPr>
            <p:cNvPr id="4" name="Agrupar 35"/>
            <p:cNvGrpSpPr/>
            <p:nvPr/>
          </p:nvGrpSpPr>
          <p:grpSpPr>
            <a:xfrm flipH="1">
              <a:off x="1623848" y="1752600"/>
              <a:ext cx="738352" cy="5473262"/>
              <a:chOff x="4548352" y="1752600"/>
              <a:chExt cx="404648" cy="5473262"/>
            </a:xfrm>
          </p:grpSpPr>
          <p:sp>
            <p:nvSpPr>
              <p:cNvPr id="41" name="Cerrar corchete 40"/>
              <p:cNvSpPr/>
              <p:nvPr/>
            </p:nvSpPr>
            <p:spPr>
              <a:xfrm>
                <a:off x="4548352" y="17526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2" name="Cerrar corchete 41"/>
              <p:cNvSpPr/>
              <p:nvPr/>
            </p:nvSpPr>
            <p:spPr>
              <a:xfrm>
                <a:off x="4548352" y="26670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3" name="Cerrar corchete 42"/>
              <p:cNvSpPr/>
              <p:nvPr/>
            </p:nvSpPr>
            <p:spPr>
              <a:xfrm>
                <a:off x="4548352" y="35814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4" name="Cerrar corchete 43"/>
              <p:cNvSpPr/>
              <p:nvPr/>
            </p:nvSpPr>
            <p:spPr>
              <a:xfrm>
                <a:off x="4548352" y="44958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5" name="Cerrar corchete 44"/>
              <p:cNvSpPr/>
              <p:nvPr/>
            </p:nvSpPr>
            <p:spPr>
              <a:xfrm>
                <a:off x="4548352" y="54102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46" name="Cerrar corchete 45"/>
              <p:cNvSpPr/>
              <p:nvPr/>
            </p:nvSpPr>
            <p:spPr>
              <a:xfrm>
                <a:off x="4548352" y="6311462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</p:grpSp>
        <p:sp>
          <p:nvSpPr>
            <p:cNvPr id="39" name="Abrir corchete 38"/>
            <p:cNvSpPr/>
            <p:nvPr/>
          </p:nvSpPr>
          <p:spPr>
            <a:xfrm>
              <a:off x="685800" y="1752600"/>
              <a:ext cx="1676400" cy="2743200"/>
            </a:xfrm>
            <a:prstGeom prst="lef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40" name="Abrir corchete 39"/>
            <p:cNvSpPr/>
            <p:nvPr/>
          </p:nvSpPr>
          <p:spPr>
            <a:xfrm>
              <a:off x="1295400" y="2667000"/>
              <a:ext cx="1066800" cy="1828800"/>
            </a:xfrm>
            <a:prstGeom prst="lef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47" name="Abrir corchete 46"/>
          <p:cNvSpPr/>
          <p:nvPr/>
        </p:nvSpPr>
        <p:spPr>
          <a:xfrm>
            <a:off x="1776248" y="3566652"/>
            <a:ext cx="738352" cy="673936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8" name="Abrir corchete 47"/>
          <p:cNvSpPr/>
          <p:nvPr/>
        </p:nvSpPr>
        <p:spPr>
          <a:xfrm>
            <a:off x="1447800" y="2814484"/>
            <a:ext cx="1066800" cy="1426104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9" name="Abrir corchete 48"/>
          <p:cNvSpPr/>
          <p:nvPr/>
        </p:nvSpPr>
        <p:spPr>
          <a:xfrm>
            <a:off x="1143000" y="2145890"/>
            <a:ext cx="1371600" cy="2094697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0" name="Abrir corchete 49"/>
          <p:cNvSpPr/>
          <p:nvPr/>
        </p:nvSpPr>
        <p:spPr>
          <a:xfrm>
            <a:off x="838200" y="1477296"/>
            <a:ext cx="1676400" cy="2763291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27" name="Agrupar 26"/>
          <p:cNvGrpSpPr/>
          <p:nvPr/>
        </p:nvGrpSpPr>
        <p:grpSpPr>
          <a:xfrm>
            <a:off x="4507624" y="4348290"/>
            <a:ext cx="1471448" cy="4345859"/>
            <a:chOff x="4548352" y="1752600"/>
            <a:chExt cx="1471448" cy="5473262"/>
          </a:xfrm>
        </p:grpSpPr>
        <p:grpSp>
          <p:nvGrpSpPr>
            <p:cNvPr id="28" name="Agrupar 34"/>
            <p:cNvGrpSpPr/>
            <p:nvPr/>
          </p:nvGrpSpPr>
          <p:grpSpPr>
            <a:xfrm>
              <a:off x="4548352" y="1752600"/>
              <a:ext cx="480848" cy="5473262"/>
              <a:chOff x="4548352" y="1752600"/>
              <a:chExt cx="404648" cy="5473262"/>
            </a:xfrm>
          </p:grpSpPr>
          <p:sp>
            <p:nvSpPr>
              <p:cNvPr id="31" name="Cerrar corchete 30"/>
              <p:cNvSpPr/>
              <p:nvPr/>
            </p:nvSpPr>
            <p:spPr>
              <a:xfrm>
                <a:off x="4548352" y="17526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2" name="Cerrar corchete 31"/>
              <p:cNvSpPr/>
              <p:nvPr/>
            </p:nvSpPr>
            <p:spPr>
              <a:xfrm>
                <a:off x="4548352" y="26670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3" name="Cerrar corchete 32"/>
              <p:cNvSpPr/>
              <p:nvPr/>
            </p:nvSpPr>
            <p:spPr>
              <a:xfrm>
                <a:off x="4548352" y="35814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4" name="Cerrar corchete 33"/>
              <p:cNvSpPr/>
              <p:nvPr/>
            </p:nvSpPr>
            <p:spPr>
              <a:xfrm>
                <a:off x="4548352" y="44958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5" name="Cerrar corchete 34"/>
              <p:cNvSpPr/>
              <p:nvPr/>
            </p:nvSpPr>
            <p:spPr>
              <a:xfrm>
                <a:off x="4548352" y="5410200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  <p:sp>
            <p:nvSpPr>
              <p:cNvPr id="36" name="Cerrar corchete 35"/>
              <p:cNvSpPr/>
              <p:nvPr/>
            </p:nvSpPr>
            <p:spPr>
              <a:xfrm>
                <a:off x="4548352" y="6311462"/>
                <a:ext cx="404648" cy="914400"/>
              </a:xfrm>
              <a:prstGeom prst="rightBracket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s-ES_tradnl"/>
              </a:p>
            </p:txBody>
          </p:sp>
        </p:grpSp>
        <p:sp>
          <p:nvSpPr>
            <p:cNvPr id="29" name="Cerrar corchete 28"/>
            <p:cNvSpPr/>
            <p:nvPr/>
          </p:nvSpPr>
          <p:spPr>
            <a:xfrm>
              <a:off x="4632434" y="2667000"/>
              <a:ext cx="930166" cy="1828800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30" name="Cerrar corchete 29"/>
            <p:cNvSpPr/>
            <p:nvPr/>
          </p:nvSpPr>
          <p:spPr>
            <a:xfrm>
              <a:off x="4548352" y="1752600"/>
              <a:ext cx="1471448" cy="2743200"/>
            </a:xfrm>
            <a:prstGeom prst="rightBracket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sp>
        <p:nvSpPr>
          <p:cNvPr id="52" name="Cerrar corchete 51"/>
          <p:cNvSpPr/>
          <p:nvPr/>
        </p:nvSpPr>
        <p:spPr>
          <a:xfrm>
            <a:off x="4507624" y="2814485"/>
            <a:ext cx="826376" cy="1533804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3" name="Cerrar corchete 52"/>
          <p:cNvSpPr/>
          <p:nvPr/>
        </p:nvSpPr>
        <p:spPr>
          <a:xfrm>
            <a:off x="4507624" y="3679698"/>
            <a:ext cx="480848" cy="668592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8" name="Cerrar corchete 57"/>
          <p:cNvSpPr/>
          <p:nvPr/>
        </p:nvSpPr>
        <p:spPr>
          <a:xfrm>
            <a:off x="4507624" y="2145891"/>
            <a:ext cx="1207376" cy="2202398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9" name="Cerrar corchete 58"/>
          <p:cNvSpPr/>
          <p:nvPr/>
        </p:nvSpPr>
        <p:spPr>
          <a:xfrm>
            <a:off x="4507624" y="1477297"/>
            <a:ext cx="1471448" cy="2870992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60" name="Imagen 59" descr="logo aulap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94148"/>
            <a:ext cx="626263" cy="449851"/>
          </a:xfrm>
          <a:prstGeom prst="rect">
            <a:avLst/>
          </a:prstGeom>
        </p:spPr>
      </p:pic>
      <p:sp>
        <p:nvSpPr>
          <p:cNvPr id="61" name="Marcador de pie de página 60"/>
          <p:cNvSpPr>
            <a:spLocks noGrp="1"/>
          </p:cNvSpPr>
          <p:nvPr>
            <p:ph type="ftr" sz="quarter" idx="11"/>
          </p:nvPr>
        </p:nvSpPr>
        <p:spPr>
          <a:xfrm>
            <a:off x="5257800" y="8657166"/>
            <a:ext cx="2171700" cy="486833"/>
          </a:xfrm>
        </p:spPr>
        <p:txBody>
          <a:bodyPr/>
          <a:lstStyle/>
          <a:p>
            <a:r>
              <a:rPr lang="es-ES_tradnl" dirty="0" err="1" smtClean="0"/>
              <a:t>aulapt.org</a:t>
            </a:r>
            <a:endParaRPr lang="es-ES_tradnl" dirty="0"/>
          </a:p>
        </p:txBody>
      </p:sp>
      <p:sp>
        <p:nvSpPr>
          <p:cNvPr id="62" name="Flecha abajo 61"/>
          <p:cNvSpPr/>
          <p:nvPr/>
        </p:nvSpPr>
        <p:spPr>
          <a:xfrm>
            <a:off x="6419849" y="656783"/>
            <a:ext cx="263434" cy="1643459"/>
          </a:xfrm>
          <a:prstGeom prst="downArrow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698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3" name="Flecha arriba 62"/>
          <p:cNvSpPr/>
          <p:nvPr/>
        </p:nvSpPr>
        <p:spPr>
          <a:xfrm>
            <a:off x="344471" y="6073878"/>
            <a:ext cx="281792" cy="2229566"/>
          </a:xfrm>
          <a:prstGeom prst="upArrow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 w="6985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164</Words>
  <Application>Microsoft Macintosh PowerPoint</Application>
  <PresentationFormat>Presentación en pantalla (4:3)</PresentationFormat>
  <Paragraphs>96</Paragraphs>
  <Slides>4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EQUIVALENCIAS ENTRE MEDIDAS DE TIEMPO</vt:lpstr>
      <vt:lpstr>EQUIVALENCIAS ENTRE MEDIDAS DE TIEMPO</vt:lpstr>
      <vt:lpstr>EQUIVALENCIAS ENTRE MEDIDAS DE TIEMPO</vt:lpstr>
      <vt:lpstr>EQUIVALENCIAS ENTRE MEDIDAS DE TIEMPO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EQUIVALENCIAS ENTRE MEDIDAS DE TIEMPO</dc:title>
  <dc:creator>Mcarmen Perez</dc:creator>
  <cp:lastModifiedBy>Mcarmen Perez</cp:lastModifiedBy>
  <cp:revision>1</cp:revision>
  <dcterms:created xsi:type="dcterms:W3CDTF">2014-02-18T19:22:30Z</dcterms:created>
  <dcterms:modified xsi:type="dcterms:W3CDTF">2014-02-18T21:11:24Z</dcterms:modified>
</cp:coreProperties>
</file>