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57" r:id="rId3"/>
    <p:sldId id="256" r:id="rId4"/>
    <p:sldId id="258" r:id="rId5"/>
    <p:sldId id="259" r:id="rId6"/>
    <p:sldId id="260" r:id="rId7"/>
    <p:sldId id="268" r:id="rId8"/>
    <p:sldId id="269" r:id="rId9"/>
    <p:sldId id="262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67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2753C-F6A0-42EE-91BA-5E9EEF2FF700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19A41-1388-4108-8774-2480680D5C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19A41-1388-4108-8774-2480680D5C0A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7006-A408-47FC-8C83-6A0C18DF9E2A}" type="datetimeFigureOut">
              <a:rPr lang="es-ES" smtClean="0"/>
              <a:pPr/>
              <a:t>06/06/2013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4460-E127-4A9D-9643-177FCC53E7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052736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latin typeface="Escolar1" pitchFamily="2" charset="0"/>
              </a:rPr>
              <a:t>LECTURAS CORTAS PARA VERANO</a:t>
            </a:r>
          </a:p>
          <a:p>
            <a:endParaRPr lang="es-ES" sz="2800" b="1" dirty="0" smtClean="0">
              <a:latin typeface="Escolar1" pitchFamily="2" charset="0"/>
            </a:endParaRPr>
          </a:p>
          <a:p>
            <a:endParaRPr lang="es-ES" sz="2800" b="1" dirty="0" smtClean="0">
              <a:latin typeface="Escolar1" pitchFamily="2" charset="0"/>
            </a:endParaRPr>
          </a:p>
          <a:p>
            <a:endParaRPr lang="es-ES" sz="2800" b="1" dirty="0" smtClean="0">
              <a:latin typeface="Escolar1" pitchFamily="2" charset="0"/>
            </a:endParaRPr>
          </a:p>
          <a:p>
            <a:endParaRPr lang="es-ES" sz="2800" b="1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800" b="1" dirty="0" smtClean="0">
                <a:latin typeface="Escolar1" pitchFamily="2" charset="0"/>
              </a:rPr>
              <a:t>Nombre:_________________________________________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b="1" dirty="0" smtClean="0">
                <a:latin typeface="Escolar1" pitchFamily="2" charset="0"/>
              </a:rPr>
              <a:t>Curso: ___________________________________________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endParaRPr lang="es-ES" sz="3200" dirty="0">
              <a:latin typeface="Escolar1" pitchFamily="2" charset="0"/>
            </a:endParaRPr>
          </a:p>
        </p:txBody>
      </p:sp>
      <p:grpSp>
        <p:nvGrpSpPr>
          <p:cNvPr id="5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2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3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4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5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16" name="15 Imagen" descr="kouen_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2780928"/>
            <a:ext cx="1651620" cy="1486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32" name="31 Imagen" descr="primer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764704"/>
            <a:ext cx="1908820" cy="1265631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EL MARATÓN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El próximo fin de semana hay una carrera de 42 kilómetros por toda la ciudad de Valencia. Mi primo la va ha hacer. 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564904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¿Qué es un maratón? 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¿Dónde es la carrera?</a:t>
            </a:r>
            <a:r>
              <a:rPr lang="es-ES" sz="2400" dirty="0" smtClean="0">
                <a:latin typeface="Escolar1" pitchFamily="2" charset="0"/>
              </a:rPr>
              <a:t>_________________________________________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¿Cuándo es la carrera? ________________________________________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¿Quién va a hacer la carrera? 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días son el fin de semana?_________________________________</a:t>
            </a:r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29" name="28 Imagen" descr="pelot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04664"/>
            <a:ext cx="2143125" cy="2143125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LOS JUEGOS MALABARES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El verano pasado, estando parado en un semáforo, vi como unos señores hacían un espectáculo con pelotas. Las lanzaban por el aire. Me encantó.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¿Cómo se titula la lectura? 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son los juegos malabares?</a:t>
            </a:r>
            <a:r>
              <a:rPr lang="es-ES" sz="2400" dirty="0" smtClean="0">
                <a:latin typeface="Escolar1" pitchFamily="2" charset="0"/>
              </a:rPr>
              <a:t>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___________________________________________________________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¿Quiénes hacían juegos malabares? 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¿Lo has intentado hacer alguna vez? ____________________________</a:t>
            </a:r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25" name="24 Imagen" descr="mam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60648"/>
            <a:ext cx="2143125" cy="2143125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LOS GEMELOS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Mi amiga Andrea tiene dos hermanos pequeños que son exactamente iguales. Nunca se quién es Juan y quién es David.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¿Por qué son iguales Juan y David? 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¿Es lo mismo gemelo que mellizo?_______________________________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diferencia hay? _________________________________________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¿Cómo se llama la niña que tiene hermano gemelos? 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Ana y Pedro nacieron en el mismo parto ¿son gemelos?______________</a:t>
            </a:r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24" name="23 Imagen" descr="le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764704"/>
            <a:ext cx="2552700" cy="1790700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 BIBLIOTECA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A Pablo le gustan de las vacaciones porque tiene mucho tiempo para leer. En su barrio hay un sitio dónde puedes sacar libros y llevártelos a tu casa.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</a:t>
            </a:r>
            <a:r>
              <a:rPr lang="es-ES" sz="2400" dirty="0" smtClean="0">
                <a:latin typeface="Escolar1" pitchFamily="2" charset="0"/>
              </a:rPr>
              <a:t>Qué le gusta hacer a Pablo en su tiempo libre</a:t>
            </a:r>
            <a:r>
              <a:rPr lang="es-ES" sz="2400" dirty="0" smtClean="0">
                <a:latin typeface="Escolar1" pitchFamily="2" charset="0"/>
              </a:rPr>
              <a:t>? 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¿De dónde saca Pablo los libros?_______________________________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¿Has ido alguna vez a una biblioteca? 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hiciste allí? ______________________________________________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necesitas para poder sacar libros de la biblioteca?_______________</a:t>
            </a:r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 ASISTENTA DEL HOGAR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Mónica viene a nuestra casa dos días en semana. Cuando ella se va todo está recogido y limpio. 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¿Cuál es la profesión de Mónica? 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¿A tu casa va alguna asistenta del hogar?_________________________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tiene Mónica en la mano? 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representan las estrellas que aparecen en la imagen? 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¿Cómo se queda la casa cuando Mónica se va?______________________</a:t>
            </a:r>
            <a:endParaRPr lang="es-ES" sz="3200" dirty="0">
              <a:latin typeface="Escolar1" pitchFamily="2" charset="0"/>
            </a:endParaRPr>
          </a:p>
        </p:txBody>
      </p:sp>
      <p:pic>
        <p:nvPicPr>
          <p:cNvPr id="16" name="15 Imagen" descr="desinfectan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32656"/>
            <a:ext cx="2257425" cy="202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LOS JUEGOS DE MESA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Mis padres son muy aficionados a los juegos de mesa, cuando vienen sus amigos a jugar con ellos yo cojo el dominó y hago una fila con las fichas.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¿Qué les gusta hacer a mis padres? 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Escribe el nombre de todos los juegos de mesa que conozcas. _________</a:t>
            </a:r>
            <a:br>
              <a:rPr lang="es-ES" sz="2400" dirty="0" smtClean="0">
                <a:latin typeface="Escolar1" pitchFamily="2" charset="0"/>
              </a:rPr>
            </a:br>
            <a:r>
              <a:rPr lang="es-ES" sz="2400" dirty="0" smtClean="0">
                <a:latin typeface="Escolar1" pitchFamily="2" charset="0"/>
              </a:rPr>
              <a:t>__________________________________________________________</a:t>
            </a:r>
            <a:br>
              <a:rPr lang="es-ES" sz="2400" dirty="0" smtClean="0">
                <a:latin typeface="Escolar1" pitchFamily="2" charset="0"/>
              </a:rPr>
            </a:br>
            <a:r>
              <a:rPr lang="es-ES" sz="2400" dirty="0" smtClean="0">
                <a:latin typeface="Escolar1" pitchFamily="2" charset="0"/>
              </a:rPr>
              <a:t>¿Qué hago yo mientras mis padres juegan?_________________________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¿Cuál es tu juego de mesa preferido?_____________________________</a:t>
            </a:r>
            <a:endParaRPr lang="es-ES" sz="2400" dirty="0" smtClean="0">
              <a:latin typeface="Escolar1" pitchFamily="2" charset="0"/>
            </a:endParaRPr>
          </a:p>
        </p:txBody>
      </p:sp>
      <p:pic>
        <p:nvPicPr>
          <p:cNvPr id="17" name="16 Imagen" descr="fich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260648"/>
            <a:ext cx="2257425" cy="202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TENGO FIEBRE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Jaime no he ido al cole porque tiene fiebre. Su madre ha llamado a mi pediatra para que me recete algo.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¿Qué lleva el niño en la boca? 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¿Para qué sirve el termómetro?__________________________________</a:t>
            </a:r>
            <a:br>
              <a:rPr lang="es-ES" sz="2400" dirty="0" smtClean="0">
                <a:latin typeface="Escolar1" pitchFamily="2" charset="0"/>
              </a:rPr>
            </a:br>
            <a:r>
              <a:rPr lang="es-ES" sz="2400" dirty="0" smtClean="0">
                <a:latin typeface="Escolar1" pitchFamily="2" charset="0"/>
              </a:rPr>
              <a:t>¿Qué ha hecho hoy Juan en el cole?_________________________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¿Recuerdas lo que es un pediatra?_____________________________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es una receta?___________________________________________</a:t>
            </a:r>
            <a:endParaRPr lang="es-ES" sz="2400" dirty="0" smtClean="0">
              <a:latin typeface="Escolar1" pitchFamily="2" charset="0"/>
            </a:endParaRPr>
          </a:p>
        </p:txBody>
      </p:sp>
      <p:pic>
        <p:nvPicPr>
          <p:cNvPr id="18" name="17 Imagen" descr="girl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38125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LOS VILLANCICOS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Marina es la profesora que nos enseña las canciones que cantamos en Navidad en el cole. Ella utiliza un ordenador para escuchar los villancicos.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¿Cómo se llaman las canciones de Navidad? 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¿Quién nos las enseña?__________________________________</a:t>
            </a:r>
            <a:br>
              <a:rPr lang="es-ES" sz="2400" dirty="0" smtClean="0">
                <a:latin typeface="Escolar1" pitchFamily="2" charset="0"/>
              </a:rPr>
            </a:br>
            <a:r>
              <a:rPr lang="es-ES" sz="2400" dirty="0" smtClean="0">
                <a:latin typeface="Escolar1" pitchFamily="2" charset="0"/>
              </a:rPr>
              <a:t>¿Qué utiliza para escucharlas?_________________________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¿Con qué escuchas música en tu casa?_____________________________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¿Conoces algún villancico?_____________________________________</a:t>
            </a:r>
            <a:endParaRPr lang="es-ES" sz="2400" dirty="0" smtClean="0">
              <a:latin typeface="Escolar1" pitchFamily="2" charset="0"/>
            </a:endParaRPr>
          </a:p>
        </p:txBody>
      </p:sp>
      <p:pic>
        <p:nvPicPr>
          <p:cNvPr id="16" name="15 Imagen" descr="cant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2627784" y="1"/>
            <a:ext cx="6516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 PRIMAVERA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Cuando llega la primavera podemos encontrar un muchos insectos en el campo. Yo tengo  un cazamariposas para cuando salimos al campo.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852936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¿Cómo se titula la lectura? 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¿Cuáles son las estaciones del año?_______________________________</a:t>
            </a:r>
            <a:br>
              <a:rPr lang="es-ES" sz="2400" dirty="0" smtClean="0">
                <a:latin typeface="Escolar1" pitchFamily="2" charset="0"/>
              </a:rPr>
            </a:br>
            <a:r>
              <a:rPr lang="es-ES" sz="2400" dirty="0" smtClean="0">
                <a:latin typeface="Escolar1" pitchFamily="2" charset="0"/>
              </a:rPr>
              <a:t>¿Qué pasa en primavera?_______________________________________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insectos conoces?_________________________________________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¿Para qué sirve el cazamariposas?_______________________________</a:t>
            </a:r>
            <a:endParaRPr lang="es-ES" sz="2400" dirty="0" smtClean="0">
              <a:latin typeface="Escolar1" pitchFamily="2" charset="0"/>
            </a:endParaRPr>
          </a:p>
        </p:txBody>
      </p:sp>
      <p:pic>
        <p:nvPicPr>
          <p:cNvPr id="17" name="16 Imagen" descr="musitori_line_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32656"/>
            <a:ext cx="2132856" cy="2132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7170" name="Picture 2" descr="http://4.bp.blogspot.com/-rGy8vj1Vfg0/UFolSXTXA_I/AAAAAAAAC_k/KEDf4JZZnV8/s1600/%CE%9A%CE%91%CE%98%CE%97%CE%9C%CE%95%CE%A1%CE%99%CE%9D%CE%95%CE%A3+%CE%A1%CE%9F%CE%A5%CE%A4%CE%99%CE%9D%CE%95%CE%A3+1.png"/>
          <p:cNvPicPr>
            <a:picLocks noChangeAspect="1" noChangeArrowheads="1"/>
          </p:cNvPicPr>
          <p:nvPr/>
        </p:nvPicPr>
        <p:blipFill>
          <a:blip r:embed="rId4" cstate="print"/>
          <a:srcRect b="2817"/>
          <a:stretch>
            <a:fillRect/>
          </a:stretch>
        </p:blipFill>
        <p:spPr bwMode="auto">
          <a:xfrm>
            <a:off x="0" y="476672"/>
            <a:ext cx="9144000" cy="4968552"/>
          </a:xfrm>
          <a:prstGeom prst="rect">
            <a:avLst/>
          </a:prstGeom>
          <a:noFill/>
        </p:spPr>
      </p:pic>
      <p:sp>
        <p:nvSpPr>
          <p:cNvPr id="33" name="32 Rectángulo"/>
          <p:cNvSpPr/>
          <p:nvPr/>
        </p:nvSpPr>
        <p:spPr>
          <a:xfrm>
            <a:off x="0" y="0"/>
            <a:ext cx="3826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latin typeface="Escolar1" pitchFamily="2" charset="0"/>
              </a:rPr>
              <a:t>Escribe cada una de las acciones que ves.</a:t>
            </a:r>
            <a:endParaRPr lang="es-ES" dirty="0" smtClean="0">
              <a:latin typeface="Escolar1" pitchFamily="2" charset="0"/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0" y="544522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latin typeface="Escolar1" pitchFamily="2" charset="0"/>
              </a:rPr>
              <a:t>1-__________________ 2-__________________</a:t>
            </a:r>
            <a:r>
              <a:rPr lang="es-ES" dirty="0" smtClean="0">
                <a:latin typeface="Escolar1" pitchFamily="2" charset="0"/>
              </a:rPr>
              <a:t> </a:t>
            </a:r>
            <a:r>
              <a:rPr lang="es-ES" dirty="0" smtClean="0">
                <a:latin typeface="Escolar1" pitchFamily="2" charset="0"/>
              </a:rPr>
              <a:t>3-__________________ 4- _________________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Escolar1" pitchFamily="2" charset="0"/>
              </a:rPr>
              <a:t>5-</a:t>
            </a:r>
            <a:r>
              <a:rPr lang="es-ES" dirty="0" smtClean="0">
                <a:latin typeface="Escolar1" pitchFamily="2" charset="0"/>
              </a:rPr>
              <a:t>__________________ </a:t>
            </a:r>
            <a:r>
              <a:rPr lang="es-ES" dirty="0" smtClean="0">
                <a:latin typeface="Escolar1" pitchFamily="2" charset="0"/>
              </a:rPr>
              <a:t>6-</a:t>
            </a:r>
            <a:r>
              <a:rPr lang="es-ES" dirty="0" smtClean="0">
                <a:latin typeface="Escolar1" pitchFamily="2" charset="0"/>
              </a:rPr>
              <a:t>__________________ </a:t>
            </a:r>
            <a:r>
              <a:rPr lang="es-ES" dirty="0" smtClean="0">
                <a:latin typeface="Escolar1" pitchFamily="2" charset="0"/>
              </a:rPr>
              <a:t>7-</a:t>
            </a:r>
            <a:r>
              <a:rPr lang="es-ES" dirty="0" smtClean="0">
                <a:latin typeface="Escolar1" pitchFamily="2" charset="0"/>
              </a:rPr>
              <a:t>__________________ </a:t>
            </a:r>
            <a:r>
              <a:rPr lang="es-ES" dirty="0" smtClean="0">
                <a:latin typeface="Escolar1" pitchFamily="2" charset="0"/>
              </a:rPr>
              <a:t>8- </a:t>
            </a:r>
            <a:r>
              <a:rPr lang="es-ES" dirty="0" smtClean="0">
                <a:latin typeface="Escolar1" pitchFamily="2" charset="0"/>
              </a:rPr>
              <a:t>_________________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15" name="14 Imagen" descr="bai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1895475" cy="2076450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2051720" y="0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CLASES DE MÚSICA</a:t>
            </a: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María y Pedro cantan y bailan en las clases de música los lunes por la mañana.</a:t>
            </a:r>
          </a:p>
          <a:p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492896"/>
            <a:ext cx="896448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Escolar1" pitchFamily="2" charset="0"/>
              </a:rPr>
              <a:t>¿Cómo se llama la niña?_______________________________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¿Cómo se llama el niño? 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¿Qué día tienen música? 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¿Qué hacen en clase de música? 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La clase es ¿por la mañana o por la tarde? ________________</a:t>
            </a:r>
          </a:p>
          <a:p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17" name="16 Imagen" descr="cigueñ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188640"/>
            <a:ext cx="1952625" cy="2343150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2303240" y="0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 CIGÜEÑA</a:t>
            </a: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La mamá de mi amigo Andrés dice que dentro de poco va a venir la cigüeña de París.</a:t>
            </a:r>
          </a:p>
          <a:p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79512" y="2492896"/>
            <a:ext cx="896448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Escolar1" pitchFamily="2" charset="0"/>
              </a:rPr>
              <a:t>¿Qué le pasa a la mamá de Andrés?______________________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¿Quién es Andrés? 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¿Cómo crees que está la mamá de Andrés? 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¿Qué  es una cigüeña? 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¿Es verdad que los bebés vienen de París?_________________</a:t>
            </a:r>
          </a:p>
          <a:p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33" name="32 Imagen" descr="bic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2143125" cy="2143125"/>
          </a:xfrm>
          <a:prstGeom prst="rect">
            <a:avLst/>
          </a:prstGeom>
        </p:spPr>
      </p:pic>
      <p:sp>
        <p:nvSpPr>
          <p:cNvPr id="34" name="33 CuadroTexto"/>
          <p:cNvSpPr txBox="1"/>
          <p:nvPr/>
        </p:nvSpPr>
        <p:spPr>
          <a:xfrm>
            <a:off x="179512" y="2492896"/>
            <a:ext cx="896448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Escolar1" pitchFamily="2" charset="0"/>
              </a:rPr>
              <a:t>¿Cómo se llama el niño?_______________________________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¿Cómo se llama la niña? ______________________________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¿Qué días van a ir de excursión? 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¿Qué precauciones deben tomar? ________________________</a:t>
            </a:r>
          </a:p>
          <a:p>
            <a:pPr>
              <a:lnSpc>
                <a:spcPct val="200000"/>
              </a:lnSpc>
            </a:pPr>
            <a:r>
              <a:rPr lang="es-ES" sz="2800" dirty="0" smtClean="0">
                <a:latin typeface="Escolar1" pitchFamily="2" charset="0"/>
              </a:rPr>
              <a:t>___________________________________________________</a:t>
            </a:r>
          </a:p>
          <a:p>
            <a:endParaRPr lang="es-ES" sz="3200" dirty="0">
              <a:latin typeface="Escolar1" pitchFamily="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303240" y="0"/>
            <a:ext cx="684076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 EXCURSIÓN </a:t>
            </a: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Este fin de semana Ana y Pedro van a hacer una excursión en bicicleta, no deben olvidar circular por el carril bici y llevar casco.</a:t>
            </a:r>
          </a:p>
          <a:p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18" name="17 Imagen" descr="dentis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181225" cy="2095500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179512" y="2564904"/>
            <a:ext cx="89644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¿Cómo se titula esta historia?____________________________________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tengo que hacer si como caramelos?__________________________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es una caries? ___________________________________________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¿Cómo se llama el médico que cura los dientes? 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>
                <a:latin typeface="Escolar1" pitchFamily="2" charset="0"/>
              </a:rPr>
              <a:t>¿Has ido alguna vez</a:t>
            </a:r>
            <a:r>
              <a:rPr lang="es-ES" sz="2400" dirty="0" smtClean="0">
                <a:latin typeface="Escolar1" pitchFamily="2" charset="0"/>
              </a:rPr>
              <a:t>?__________________________________________</a:t>
            </a:r>
            <a:endParaRPr lang="es-ES" sz="2400" dirty="0">
              <a:latin typeface="Escolar1" pitchFamily="2" charset="0"/>
            </a:endParaRPr>
          </a:p>
          <a:p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303240" y="0"/>
            <a:ext cx="68407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LOS CARAMELOS</a:t>
            </a: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Siempre me dicen que después de comer caramelos tengo que lavarme los dientes, yo no lo entendía hasta que me salió una caries ¡cómo dolía!</a:t>
            </a:r>
          </a:p>
          <a:p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33" name="32 Imagen" descr="estrell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88640"/>
            <a:ext cx="1914525" cy="2390775"/>
          </a:xfrm>
          <a:prstGeom prst="rect">
            <a:avLst/>
          </a:prstGeom>
        </p:spPr>
      </p:pic>
      <p:sp>
        <p:nvSpPr>
          <p:cNvPr id="34" name="33 CuadroTexto"/>
          <p:cNvSpPr txBox="1"/>
          <p:nvPr/>
        </p:nvSpPr>
        <p:spPr>
          <a:xfrm>
            <a:off x="2303240" y="0"/>
            <a:ext cx="68407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LAS CONSTELACIONES</a:t>
            </a: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r>
              <a:rPr lang="es-ES" sz="2800" dirty="0" smtClean="0">
                <a:latin typeface="Escolar1" pitchFamily="2" charset="0"/>
              </a:rPr>
              <a:t>Es de noche </a:t>
            </a:r>
            <a:r>
              <a:rPr lang="es-ES" sz="2800" dirty="0" smtClean="0">
                <a:latin typeface="Escolar1" pitchFamily="2" charset="0"/>
              </a:rPr>
              <a:t>y con ayuda de un planisferio Pedro </a:t>
            </a:r>
            <a:r>
              <a:rPr lang="es-ES" sz="2800" dirty="0" smtClean="0">
                <a:latin typeface="Escolar1" pitchFamily="2" charset="0"/>
              </a:rPr>
              <a:t>y su gato Miau buscan la Osa Mayor. Es una constelación que sirve para encontrar la Estrella Polar.</a:t>
            </a:r>
            <a:endParaRPr lang="es-ES" sz="3200" dirty="0">
              <a:latin typeface="Escolar1" pitchFamily="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79512" y="2708920"/>
            <a:ext cx="89644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¿Qué es un planisferio?____________________________________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es la Estrella Polar?__________________________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es una </a:t>
            </a:r>
            <a:r>
              <a:rPr lang="es-ES" sz="2400" dirty="0" smtClean="0">
                <a:latin typeface="Escolar1" pitchFamily="2" charset="0"/>
              </a:rPr>
              <a:t>constelación? 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¿Cuántas estrellas hay en el cielo? </a:t>
            </a:r>
            <a:r>
              <a:rPr lang="es-ES" sz="2400" dirty="0" smtClean="0">
                <a:latin typeface="Escolar1" pitchFamily="2" charset="0"/>
              </a:rPr>
              <a:t>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¿Conoces el nombre de alguna otra? __________________________</a:t>
            </a:r>
            <a:endParaRPr lang="es-ES" sz="2400" dirty="0">
              <a:latin typeface="Escolar1" pitchFamily="2" charset="0"/>
            </a:endParaRPr>
          </a:p>
          <a:p>
            <a:endParaRPr lang="es-ES" sz="3200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4" name="33 CuadroTexto"/>
          <p:cNvSpPr txBox="1"/>
          <p:nvPr/>
        </p:nvSpPr>
        <p:spPr>
          <a:xfrm>
            <a:off x="2411760" y="0"/>
            <a:ext cx="6732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LA ECOGRAFÍA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r>
              <a:rPr lang="es-ES" sz="2800" dirty="0" smtClean="0">
                <a:latin typeface="Escolar1" pitchFamily="2" charset="0"/>
              </a:rPr>
              <a:t>La ma</a:t>
            </a:r>
            <a:r>
              <a:rPr lang="es-ES" sz="2800" dirty="0" smtClean="0">
                <a:latin typeface="Escolar1" pitchFamily="2" charset="0"/>
              </a:rPr>
              <a:t>má</a:t>
            </a:r>
            <a:r>
              <a:rPr lang="es-ES" sz="2800" dirty="0" smtClean="0">
                <a:latin typeface="Escolar1" pitchFamily="2" charset="0"/>
              </a:rPr>
              <a:t> de Marco está embarazada y ha ido hoy al médico. En una pantalla puede ver a Paola, la hermana de Marco que nacerá pronto. </a:t>
            </a:r>
            <a:endParaRPr lang="es-ES" sz="2800" dirty="0" smtClean="0">
              <a:latin typeface="Escolar1" pitchFamily="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79512" y="2564904"/>
            <a:ext cx="89644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¿Cómo se titula esta historia?____________________________________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es una ecografía?_________________________________________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¿Quién es Paola? 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¿Dónde está Paola? </a:t>
            </a:r>
            <a:r>
              <a:rPr lang="es-ES" sz="2400" dirty="0" smtClean="0">
                <a:latin typeface="Escolar1" pitchFamily="2" charset="0"/>
              </a:rPr>
              <a:t>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¿Conoces a algún médico? __________________________</a:t>
            </a:r>
            <a:endParaRPr lang="es-ES" sz="2400" dirty="0">
              <a:latin typeface="Escolar1" pitchFamily="2" charset="0"/>
            </a:endParaRPr>
          </a:p>
          <a:p>
            <a:endParaRPr lang="es-ES" sz="3200" dirty="0">
              <a:latin typeface="Escolar1" pitchFamily="2" charset="0"/>
            </a:endParaRPr>
          </a:p>
        </p:txBody>
      </p:sp>
      <p:pic>
        <p:nvPicPr>
          <p:cNvPr id="16" name="15 Imagen" descr="ec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04664"/>
            <a:ext cx="2160240" cy="202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179512" y="2564904"/>
            <a:ext cx="89644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¿Has visto la nieve alguna vez? 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¿Cómo es la nieve?__________________________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pasa en una tormenta? 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¿Cómo se hace un muñeco de nieve? </a:t>
            </a:r>
            <a:r>
              <a:rPr lang="es-ES" sz="2400" dirty="0" smtClean="0">
                <a:latin typeface="Escolar1" pitchFamily="2" charset="0"/>
              </a:rPr>
              <a:t>_____________________</a:t>
            </a: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tiene Miriam en las manos?___________________________</a:t>
            </a:r>
            <a:endParaRPr lang="es-ES" sz="2400" dirty="0">
              <a:latin typeface="Escolar1" pitchFamily="2" charset="0"/>
            </a:endParaRPr>
          </a:p>
          <a:p>
            <a:endParaRPr lang="es-ES" sz="3200" dirty="0">
              <a:latin typeface="Escolar1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627784" y="1"/>
            <a:ext cx="6516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EL MUÑECO DE NIEVE</a:t>
            </a:r>
            <a:endParaRPr lang="es-ES" sz="2800" b="1" dirty="0" smtClean="0">
              <a:latin typeface="Escolar1" pitchFamily="2" charset="0"/>
            </a:endParaRPr>
          </a:p>
          <a:p>
            <a:pPr algn="ctr"/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Esta noche ha habido una tormenta y está todo nevado. Mi amiga Miriam está en </a:t>
            </a:r>
            <a:r>
              <a:rPr lang="es-ES" sz="2800" dirty="0" smtClean="0">
                <a:latin typeface="Escolar1" pitchFamily="2" charset="0"/>
              </a:rPr>
              <a:t>el parque </a:t>
            </a:r>
            <a:r>
              <a:rPr lang="es-ES" sz="2800" dirty="0" smtClean="0">
                <a:latin typeface="Escolar1" pitchFamily="2" charset="0"/>
              </a:rPr>
              <a:t>haciendo un muñeco de nieve.</a:t>
            </a:r>
            <a:endParaRPr lang="es-ES" sz="3200" dirty="0">
              <a:latin typeface="Escolar1" pitchFamily="2" charset="0"/>
            </a:endParaRPr>
          </a:p>
        </p:txBody>
      </p:sp>
      <p:pic>
        <p:nvPicPr>
          <p:cNvPr id="16" name="15 Imagen" descr="muñeco niev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32656"/>
            <a:ext cx="2171700" cy="2105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encrypted-tbn0.gstatic.com/images?q=tbn:ANd9GcQNalVYXUVYcVVRRD6mVetnJrOU5V1xg7KlGugizmxfJIkt1b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</p:spPr>
      </p:pic>
      <p:pic>
        <p:nvPicPr>
          <p:cNvPr id="31" name="30 Imagen" descr="pes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32656"/>
            <a:ext cx="1750037" cy="2016224"/>
          </a:xfrm>
          <a:prstGeom prst="rect">
            <a:avLst/>
          </a:prstGeom>
        </p:spPr>
      </p:pic>
      <p:sp>
        <p:nvSpPr>
          <p:cNvPr id="35" name="34 CuadroTexto"/>
          <p:cNvSpPr txBox="1"/>
          <p:nvPr/>
        </p:nvSpPr>
        <p:spPr>
          <a:xfrm>
            <a:off x="2411760" y="0"/>
            <a:ext cx="6732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Escolar1" pitchFamily="2" charset="0"/>
              </a:rPr>
              <a:t>REVISIÓN MÉDICA</a:t>
            </a:r>
            <a:endParaRPr lang="es-ES" sz="2800" b="1" dirty="0" smtClean="0">
              <a:latin typeface="Escolar1" pitchFamily="2" charset="0"/>
            </a:endParaRPr>
          </a:p>
          <a:p>
            <a:pPr algn="just"/>
            <a:r>
              <a:rPr lang="es-ES" sz="2800" dirty="0" smtClean="0">
                <a:latin typeface="Escolar1" pitchFamily="2" charset="0"/>
              </a:rPr>
              <a:t>Esta mañana nuestra profesora nos ha dicho que el martes día 10 van a venir unos doctores a hacernos una exploración</a:t>
            </a:r>
            <a:r>
              <a:rPr lang="es-ES" sz="2800" dirty="0" smtClean="0">
                <a:latin typeface="Escolar1" pitchFamily="2" charset="0"/>
              </a:rPr>
              <a:t>. </a:t>
            </a:r>
            <a:endParaRPr lang="es-ES" sz="2800" dirty="0" smtClean="0">
              <a:latin typeface="Escolar1" pitchFamily="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79512" y="2564904"/>
            <a:ext cx="89644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Escolar1" pitchFamily="2" charset="0"/>
              </a:rPr>
              <a:t>¿Qué día es la revisión médica? 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Fíjate en la imagen y escribe qué crees que nos harán los médicos</a:t>
            </a:r>
          </a:p>
          <a:p>
            <a:r>
              <a:rPr lang="es-ES" sz="2400" dirty="0" smtClean="0">
                <a:latin typeface="Escolar1" pitchFamily="2" charset="0"/>
              </a:rPr>
              <a:t>___________________________________________________________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¿Cómo se llama el médico de los niños? 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día es la revisión médica? _________________________________</a:t>
            </a:r>
            <a:endParaRPr lang="es-ES" sz="2400" dirty="0" smtClean="0">
              <a:latin typeface="Escolar1" pitchFamily="2" charset="0"/>
            </a:endParaRPr>
          </a:p>
          <a:p>
            <a:pPr>
              <a:lnSpc>
                <a:spcPct val="200000"/>
              </a:lnSpc>
            </a:pPr>
            <a:r>
              <a:rPr lang="es-ES" sz="2400" dirty="0" smtClean="0">
                <a:latin typeface="Escolar1" pitchFamily="2" charset="0"/>
              </a:rPr>
              <a:t>¿Qué significa exploración? _____________________________________</a:t>
            </a:r>
            <a:endParaRPr lang="es-ES" sz="3200" dirty="0">
              <a:latin typeface="Escolar1" pitchFamily="2" charset="0"/>
            </a:endParaRPr>
          </a:p>
        </p:txBody>
      </p:sp>
      <p:grpSp>
        <p:nvGrpSpPr>
          <p:cNvPr id="37" name="12 Grupo"/>
          <p:cNvGrpSpPr/>
          <p:nvPr/>
        </p:nvGrpSpPr>
        <p:grpSpPr>
          <a:xfrm rot="5400000">
            <a:off x="627529" y="5861303"/>
            <a:ext cx="400110" cy="1296144"/>
            <a:chOff x="8604448" y="5013176"/>
            <a:chExt cx="400110" cy="1296144"/>
          </a:xfrm>
        </p:grpSpPr>
        <p:grpSp>
          <p:nvGrpSpPr>
            <p:cNvPr id="38" name="Group 2"/>
            <p:cNvGrpSpPr>
              <a:grpSpLocks/>
            </p:cNvGrpSpPr>
            <p:nvPr/>
          </p:nvGrpSpPr>
          <p:grpSpPr bwMode="auto">
            <a:xfrm rot="5400000">
              <a:off x="8720050" y="6121710"/>
              <a:ext cx="216024" cy="159196"/>
              <a:chOff x="10217" y="9410"/>
              <a:chExt cx="1566" cy="590"/>
            </a:xfrm>
          </p:grpSpPr>
          <p:sp>
            <p:nvSpPr>
              <p:cNvPr id="44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 rot="10800000">
              <a:off x="8604448" y="5373216"/>
              <a:ext cx="400110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4F81BD"/>
                  </a:solidFill>
                  <a:effectLst/>
                  <a:latin typeface="Chiller" pitchFamily="82" charset="0"/>
                  <a:cs typeface="Arial" pitchFamily="34" charset="0"/>
                </a:rPr>
                <a:t>aulapt.org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0" name="Group 2"/>
            <p:cNvGrpSpPr>
              <a:grpSpLocks/>
            </p:cNvGrpSpPr>
            <p:nvPr/>
          </p:nvGrpSpPr>
          <p:grpSpPr bwMode="auto">
            <a:xfrm rot="5400000" flipH="1">
              <a:off x="8712461" y="5049179"/>
              <a:ext cx="216022" cy="144016"/>
              <a:chOff x="10217" y="9410"/>
              <a:chExt cx="1566" cy="590"/>
            </a:xfrm>
          </p:grpSpPr>
          <p:sp>
            <p:nvSpPr>
              <p:cNvPr id="41" name="AutoShape 3"/>
              <p:cNvSpPr>
                <a:spLocks noChangeArrowheads="1"/>
              </p:cNvSpPr>
              <p:nvPr/>
            </p:nvSpPr>
            <p:spPr bwMode="auto">
              <a:xfrm>
                <a:off x="11101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AutoShape 4"/>
              <p:cNvSpPr>
                <a:spLocks noChangeArrowheads="1"/>
              </p:cNvSpPr>
              <p:nvPr/>
            </p:nvSpPr>
            <p:spPr bwMode="auto">
              <a:xfrm>
                <a:off x="10659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AutoShape 5"/>
              <p:cNvSpPr>
                <a:spLocks noChangeArrowheads="1"/>
              </p:cNvSpPr>
              <p:nvPr/>
            </p:nvSpPr>
            <p:spPr bwMode="auto">
              <a:xfrm>
                <a:off x="10217" y="9410"/>
                <a:ext cx="682" cy="590"/>
              </a:xfrm>
              <a:prstGeom prst="chevron">
                <a:avLst>
                  <a:gd name="adj" fmla="val 76506"/>
                </a:avLst>
              </a:prstGeom>
              <a:gradFill rotWithShape="0">
                <a:gsLst>
                  <a:gs pos="0">
                    <a:srgbClr val="4F81BD"/>
                  </a:gs>
                  <a:gs pos="100000">
                    <a:srgbClr val="243F6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1150</Words>
  <Application>Microsoft Office PowerPoint</Application>
  <PresentationFormat>Presentación en pantalla (4:3)</PresentationFormat>
  <Paragraphs>178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MCarmen</dc:creator>
  <cp:lastModifiedBy>MCarmen</cp:lastModifiedBy>
  <cp:revision>6</cp:revision>
  <dcterms:created xsi:type="dcterms:W3CDTF">2013-06-05T13:46:34Z</dcterms:created>
  <dcterms:modified xsi:type="dcterms:W3CDTF">2013-06-06T20:38:00Z</dcterms:modified>
</cp:coreProperties>
</file>