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6" r:id="rId6"/>
    <p:sldId id="267" r:id="rId7"/>
    <p:sldId id="261" r:id="rId8"/>
    <p:sldId id="262" r:id="rId9"/>
    <p:sldId id="268" r:id="rId10"/>
    <p:sldId id="269" r:id="rId11"/>
    <p:sldId id="272" r:id="rId12"/>
    <p:sldId id="270" r:id="rId13"/>
    <p:sldId id="271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66CCFF"/>
    <a:srgbClr val="FFCCCC"/>
    <a:srgbClr val="FF66FF"/>
    <a:srgbClr val="FFFF00"/>
    <a:srgbClr val="CC9900"/>
    <a:srgbClr val="99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45" d="100"/>
          <a:sy n="45" d="100"/>
        </p:scale>
        <p:origin x="-8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1E2AB2A-4A77-45B2-8C18-600B061E88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8FA826-D3AE-4ED1-8815-EE5FD4AB4590}" type="slidenum">
              <a:rPr lang="es-ES"/>
              <a:pPr/>
              <a:t>1</a:t>
            </a:fld>
            <a:endParaRPr lang="es-ES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CA733-FB81-4B78-BD6E-70853AFEBBC1}" type="slidenum">
              <a:rPr lang="es-ES"/>
              <a:pPr/>
              <a:t>10</a:t>
            </a:fld>
            <a:endParaRPr lang="es-ES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A3EBED-50C1-4BDB-887D-B0028AE1C535}" type="slidenum">
              <a:rPr lang="es-ES"/>
              <a:pPr/>
              <a:t>11</a:t>
            </a:fld>
            <a:endParaRPr lang="es-ES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88310D-794D-462F-B2D0-A3794BB0B268}" type="slidenum">
              <a:rPr lang="es-ES"/>
              <a:pPr/>
              <a:t>12</a:t>
            </a:fld>
            <a:endParaRPr lang="es-ES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1FB350-E72C-4302-8D8B-ED8871671604}" type="slidenum">
              <a:rPr lang="es-ES"/>
              <a:pPr/>
              <a:t>13</a:t>
            </a:fld>
            <a:endParaRPr lang="es-ES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70BE80-AAF8-4734-9B77-E77167B37FFF}" type="slidenum">
              <a:rPr lang="es-ES"/>
              <a:pPr/>
              <a:t>2</a:t>
            </a:fld>
            <a:endParaRPr lang="es-ES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698816-B8C8-4D72-9145-78297BD85E8D}" type="slidenum">
              <a:rPr lang="es-ES"/>
              <a:pPr/>
              <a:t>3</a:t>
            </a:fld>
            <a:endParaRPr lang="es-ES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121459-85A0-4D0B-AA48-8193D99DAFCF}" type="slidenum">
              <a:rPr lang="es-ES"/>
              <a:pPr/>
              <a:t>4</a:t>
            </a:fld>
            <a:endParaRPr lang="es-ES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5DC84D-21B5-4825-B659-526C6FD1BC60}" type="slidenum">
              <a:rPr lang="es-ES"/>
              <a:pPr/>
              <a:t>5</a:t>
            </a:fld>
            <a:endParaRPr lang="es-ES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B820BF-D563-4900-9B68-D9CD046C859B}" type="slidenum">
              <a:rPr lang="es-ES"/>
              <a:pPr/>
              <a:t>6</a:t>
            </a:fld>
            <a:endParaRPr lang="es-ES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C9DE10-D812-4BF9-A5F2-5AF199705201}" type="slidenum">
              <a:rPr lang="es-ES"/>
              <a:pPr/>
              <a:t>7</a:t>
            </a:fld>
            <a:endParaRPr lang="es-ES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68EBED-B6CE-43D0-B34E-AB4EB0C6CF96}" type="slidenum">
              <a:rPr lang="es-ES"/>
              <a:pPr/>
              <a:t>8</a:t>
            </a:fld>
            <a:endParaRPr lang="es-ES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31D533-51D5-4AEE-AA72-7B737768373F}" type="slidenum">
              <a:rPr lang="es-ES"/>
              <a:pPr/>
              <a:t>9</a:t>
            </a:fld>
            <a:endParaRPr lang="es-ES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B392B-5B14-4745-8144-1788BD73AEC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98533-A72C-4083-BFA7-B81F3A795F7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22125-DE9A-48D5-89C8-F13A9EE0BE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ítulo, imágenes prediseñada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imágenes prediseñadas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F24F8-D120-43E8-81DF-0BA23BC6BC8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F1F90-DE6A-4D23-8D20-AAA98DD7D1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D1262-2CFB-47E8-8E6E-731D5F1F4B3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93E2-CB95-4CCA-809B-C55494308F8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51C61-8690-44EC-9D3E-1E846496050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5BCBA-1F12-42A5-88C2-7037A368AA5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908A1-38D0-48E4-9065-71BC27F35BE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1D4D8-9408-476E-B6F4-BA7F80F0478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1D7C8-8EBB-48BB-99EB-7A6D126C18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E27FE-543B-48A5-BD35-F0E639F353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s-ES"/>
              <a:t>Antonia Guardeño Castro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0CCA14F-DD4D-466F-B93C-A2F6B6658F2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blinds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2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jpeg"/><Relationship Id="rId5" Type="http://schemas.openxmlformats.org/officeDocument/2006/relationships/audio" Target="../media/audio7.wav"/><Relationship Id="rId4" Type="http://schemas.openxmlformats.org/officeDocument/2006/relationships/audio" Target="../media/audio2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openxmlformats.org/officeDocument/2006/relationships/hyperlink" Target="http://images.google.es/imgres?imgurl=http://portal.unesco.org/fr/file_download.php/8c6524888baf31e048bce044fc759bbdBeijing-PosterL.jpg&amp;imgrefurl=http://bucefalo.com.mx/2008/03/08/sobre-el-dia-internacional-de-la-mujer/&amp;usg=__9enpBUD2QYFaoC0h5Js4piaPbFQ=&amp;h=411&amp;w=360&amp;sz=83&amp;hl=es&amp;start=7&amp;um=1&amp;tbnid=VV1yoRYf9_vHGM:&amp;tbnh=125&amp;tbnw=109&amp;prev=/images%3Fq%3Ddia%2Binternacional%2Bmujer%26um%3D1%26hl%3Des%26rlz%3D1T4GGLL_esES302ES302%26sa%3DN" TargetMode="External"/><Relationship Id="rId4" Type="http://schemas.openxmlformats.org/officeDocument/2006/relationships/audio" Target="../media/audio1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eg"/><Relationship Id="rId4" Type="http://schemas.openxmlformats.org/officeDocument/2006/relationships/audio" Target="../media/audio7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wmf"/><Relationship Id="rId5" Type="http://schemas.openxmlformats.org/officeDocument/2006/relationships/audio" Target="../media/audio1.wav"/><Relationship Id="rId4" Type="http://schemas.openxmlformats.org/officeDocument/2006/relationships/audio" Target="../media/audio1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audio" Target="../media/audio4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5" Type="http://schemas.openxmlformats.org/officeDocument/2006/relationships/hyperlink" Target="http://images.google.es/imgres?imgurl=http://www.joc.es/imagenes/8marzo3.jpg&amp;imgrefurl=http://web.eaburgos.org/index.php%3Foption%3Dcom_content%26task%3Dblogcategory%26id%3D16%26Itemid%3D32%26limit%3D9%26limitstart%3D18&amp;usg=__utgZta7hUi_-QTKjl4eIFIVemuM=&amp;h=600&amp;w=506&amp;sz=59&amp;hl=es&amp;start=29&amp;um=1&amp;tbnid=i1OR9jQBKDUHkM:&amp;tbnh=135&amp;tbnw=114&amp;prev=/images%3Fq%3Dfeminismo%26start%3D18%26ndsp%3D18%26um%3D1%26hl%3Des%26rlz%3D1T4GGLL_esES302ES302%26sa%3DN" TargetMode="External"/><Relationship Id="rId4" Type="http://schemas.openxmlformats.org/officeDocument/2006/relationships/audio" Target="../media/audio5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audio" Target="../media/audio8.wav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5" Type="http://schemas.openxmlformats.org/officeDocument/2006/relationships/hyperlink" Target="http://images.google.es/imgres?imgurl=http://www.matpelytransporte.com.ve/img/transp_refrig.gif&amp;imgrefurl=http://www.matpelytransporte.com.ve/biblioteca.htm&amp;usg=__KPjocD9G3-S8AZztLTQDkXW_wxE=&amp;h=357&amp;w=424&amp;sz=7&amp;hl=es&amp;start=4&amp;um=1&amp;tbnid=eaC9EBtuV1SJiM:&amp;tbnh=106&amp;tbnw=126&amp;prev=/images%3Fq%3Dtransporte%2Bde%2Balimentos%26um%3D1%26hl%3Des%26rlz%3D1T4GGLL_esES302ES302%26sa%3DN" TargetMode="External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jpeg"/><Relationship Id="rId4" Type="http://schemas.openxmlformats.org/officeDocument/2006/relationships/audio" Target="../media/audio10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99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4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MUJERES CIENTÍFICAS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Mary Engle Pennington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205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es-ES" smtClean="0"/>
              <a:t>Y...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5105400" cy="4572000"/>
          </a:xfrm>
        </p:spPr>
        <p:txBody>
          <a:bodyPr/>
          <a:lstStyle/>
          <a:p>
            <a:pPr eaLnBrk="1" hangingPunct="1"/>
            <a:r>
              <a:rPr lang="es-ES" sz="4800" smtClean="0"/>
              <a:t>Diseñó refrigeradores para el hogar y vehículos refrigerados para vías férreas.</a:t>
            </a:r>
          </a:p>
          <a:p>
            <a:pPr eaLnBrk="1" hangingPunct="1">
              <a:buFontTx/>
              <a:buNone/>
            </a:pPr>
            <a:endParaRPr lang="es-ES" sz="4800" smtClean="0"/>
          </a:p>
        </p:txBody>
      </p:sp>
      <p:pic>
        <p:nvPicPr>
          <p:cNvPr id="15367" name="Picture 7" descr="interior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6477000" y="1752600"/>
            <a:ext cx="2038350" cy="4114800"/>
          </a:xfr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es-ES" smtClean="0"/>
              <a:t>Y........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733800" cy="3886200"/>
          </a:xfrm>
        </p:spPr>
        <p:txBody>
          <a:bodyPr/>
          <a:lstStyle/>
          <a:p>
            <a:pPr eaLnBrk="1" fontAlgn="t" hangingPunct="1">
              <a:lnSpc>
                <a:spcPct val="90000"/>
              </a:lnSpc>
            </a:pPr>
            <a:r>
              <a:rPr lang="es-ES" sz="3600" smtClean="0">
                <a:solidFill>
                  <a:srgbClr val="000000"/>
                </a:solidFill>
                <a:cs typeface="Tahoma" pitchFamily="34" charset="0"/>
              </a:rPr>
              <a:t>Pennington fue la primera mujer miembro de la Sociedad Americana de Ingenieros de refrigeración. </a:t>
            </a:r>
          </a:p>
          <a:p>
            <a:pPr eaLnBrk="1" hangingPunct="1">
              <a:lnSpc>
                <a:spcPct val="90000"/>
              </a:lnSpc>
            </a:pPr>
            <a:endParaRPr lang="es-ES" sz="3600" smtClean="0"/>
          </a:p>
        </p:txBody>
      </p:sp>
      <p:pic>
        <p:nvPicPr>
          <p:cNvPr id="32772" name="Picture 4" descr="8c6524888baf31e048bce044fc759bbdBeijing-PosterL">
            <a:hlinkClick r:id="rId5"/>
          </p:cNvPr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838200" y="1371600"/>
            <a:ext cx="3589338" cy="4495800"/>
          </a:xfr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utoUpdateAnimBg="0"/>
      <p:bldP spid="3277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09600"/>
          </a:xfrm>
        </p:spPr>
        <p:txBody>
          <a:bodyPr/>
          <a:lstStyle/>
          <a:p>
            <a:pPr eaLnBrk="1" hangingPunct="1"/>
            <a:r>
              <a:rPr lang="es-ES" smtClean="0"/>
              <a:t>Y...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143000"/>
            <a:ext cx="5029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s-ES" sz="2400" smtClean="0"/>
          </a:p>
          <a:p>
            <a:pPr eaLnBrk="1" hangingPunct="1">
              <a:lnSpc>
                <a:spcPct val="90000"/>
              </a:lnSpc>
            </a:pPr>
            <a:r>
              <a:rPr lang="es-ES" sz="3600" smtClean="0"/>
              <a:t>Fue directora del Laboratorio Clínico en Pensilvania.</a:t>
            </a:r>
          </a:p>
          <a:p>
            <a:pPr eaLnBrk="1" hangingPunct="1">
              <a:lnSpc>
                <a:spcPct val="90000"/>
              </a:lnSpc>
            </a:pPr>
            <a:r>
              <a:rPr lang="es-ES" sz="3600" smtClean="0"/>
              <a:t>Escribió libros, folletos, boletines de gobierno.</a:t>
            </a:r>
          </a:p>
          <a:p>
            <a:pPr eaLnBrk="1" hangingPunct="1">
              <a:lnSpc>
                <a:spcPct val="90000"/>
              </a:lnSpc>
            </a:pPr>
            <a:r>
              <a:rPr lang="es-ES" sz="3600" smtClean="0"/>
              <a:t>Recibió varios premios como investigadora...</a:t>
            </a:r>
          </a:p>
          <a:p>
            <a:pPr eaLnBrk="1" hangingPunct="1">
              <a:lnSpc>
                <a:spcPct val="90000"/>
              </a:lnSpc>
            </a:pPr>
            <a:r>
              <a:rPr lang="es-ES" sz="3600" smtClean="0"/>
              <a:t>(...)</a:t>
            </a:r>
          </a:p>
          <a:p>
            <a:pPr eaLnBrk="1" hangingPunct="1">
              <a:lnSpc>
                <a:spcPct val="90000"/>
              </a:lnSpc>
            </a:pPr>
            <a:endParaRPr lang="es-ES" sz="3600" smtClean="0"/>
          </a:p>
          <a:p>
            <a:pPr eaLnBrk="1" hangingPunct="1">
              <a:lnSpc>
                <a:spcPct val="90000"/>
              </a:lnSpc>
            </a:pPr>
            <a:endParaRPr lang="es-ES" sz="3600" smtClean="0"/>
          </a:p>
          <a:p>
            <a:pPr eaLnBrk="1" hangingPunct="1">
              <a:lnSpc>
                <a:spcPct val="90000"/>
              </a:lnSpc>
            </a:pPr>
            <a:endParaRPr lang="es-ES" sz="2400" smtClean="0"/>
          </a:p>
          <a:p>
            <a:pPr eaLnBrk="1" hangingPunct="1">
              <a:lnSpc>
                <a:spcPct val="90000"/>
              </a:lnSpc>
            </a:pPr>
            <a:endParaRPr lang="es-ES" sz="2400" smtClean="0"/>
          </a:p>
        </p:txBody>
      </p:sp>
      <p:pic>
        <p:nvPicPr>
          <p:cNvPr id="16393" name="Picture 9" descr="ADNDLBQCAUXHSE2CA1C9DKWCASEIRTMCATZUJ1KCA176VOVCA5RRHU8CAROA8ZPCAV5NV4UCA2HGKEFCAX6Q28NCA8KU4WUCAWOES71CA74KG8ZCAVG5VY8CARTSFSBCALPO3V2CA5RA9KWCAEGVXA0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85800" y="2286000"/>
            <a:ext cx="3200400" cy="2590800"/>
          </a:xfr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685800"/>
          </a:xfrm>
        </p:spPr>
        <p:txBody>
          <a:bodyPr/>
          <a:lstStyle/>
          <a:p>
            <a:pPr eaLnBrk="1" hangingPunct="1"/>
            <a:r>
              <a:rPr lang="es-ES" smtClean="0"/>
              <a:t>y...continúa tú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066800"/>
            <a:ext cx="54864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4400" smtClean="0"/>
              <a:t>Completa todo lo que falta  sobre la vida y aportaciones de Mary Engle Pennington.</a:t>
            </a:r>
          </a:p>
          <a:p>
            <a:pPr eaLnBrk="1" hangingPunct="1">
              <a:lnSpc>
                <a:spcPct val="90000"/>
              </a:lnSpc>
            </a:pPr>
            <a:r>
              <a:rPr lang="es-ES" sz="4400" smtClean="0"/>
              <a:t>Consulta en Internet, bibliotecas...</a:t>
            </a:r>
          </a:p>
          <a:p>
            <a:pPr eaLnBrk="1" hangingPunct="1">
              <a:lnSpc>
                <a:spcPct val="90000"/>
              </a:lnSpc>
            </a:pPr>
            <a:endParaRPr lang="es-ES" sz="2000" smtClean="0"/>
          </a:p>
          <a:p>
            <a:pPr eaLnBrk="1" hangingPunct="1">
              <a:lnSpc>
                <a:spcPct val="90000"/>
              </a:lnSpc>
            </a:pPr>
            <a:r>
              <a:rPr lang="es-ES" sz="4400" smtClean="0"/>
              <a:t>¡ Eres sensacional</a:t>
            </a:r>
            <a:r>
              <a:rPr lang="es-ES" sz="4000" smtClean="0"/>
              <a:t>!</a:t>
            </a:r>
          </a:p>
          <a:p>
            <a:pPr eaLnBrk="1" hangingPunct="1">
              <a:lnSpc>
                <a:spcPct val="90000"/>
              </a:lnSpc>
            </a:pPr>
            <a:endParaRPr lang="es-ES" sz="2400" smtClean="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943350" y="2433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/>
          </a:p>
        </p:txBody>
      </p:sp>
      <p:pic>
        <p:nvPicPr>
          <p:cNvPr id="17415" name="Picture 7" descr="j0423828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6248400" y="1371600"/>
            <a:ext cx="2598738" cy="4114800"/>
          </a:xfrm>
          <a:noFill/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/>
      <p:bldP spid="174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Mary Engle Pennington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2971800" y="1371600"/>
            <a:ext cx="5486400" cy="4800600"/>
          </a:xfrm>
        </p:spPr>
        <p:txBody>
          <a:bodyPr/>
          <a:lstStyle/>
          <a:p>
            <a:pPr eaLnBrk="1" hangingPunct="1"/>
            <a:r>
              <a:rPr lang="en-GB" sz="2400" smtClean="0">
                <a:latin typeface="Tahoma" pitchFamily="34" charset="0"/>
              </a:rPr>
              <a:t>Nombre: </a:t>
            </a:r>
            <a:r>
              <a:rPr lang="en-GB" sz="240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GB" sz="2400" smtClean="0">
                <a:latin typeface="Tahoma" pitchFamily="34" charset="0"/>
              </a:rPr>
              <a:t> Mary Engle Pennington</a:t>
            </a:r>
            <a:r>
              <a:rPr lang="es-ES" sz="2400" smtClean="0">
                <a:latin typeface="Arial Unicode MS" pitchFamily="34" charset="-128"/>
              </a:rPr>
              <a:t> </a:t>
            </a:r>
          </a:p>
          <a:p>
            <a:pPr eaLnBrk="1" hangingPunct="1"/>
            <a:r>
              <a:rPr lang="es-ES" sz="2800" smtClean="0">
                <a:latin typeface="Tahoma" pitchFamily="34" charset="0"/>
              </a:rPr>
              <a:t> Fecha de nacimiento:</a:t>
            </a:r>
            <a:r>
              <a:rPr lang="es-ES" sz="2800" smtClean="0">
                <a:latin typeface="Arial Unicode MS" pitchFamily="34" charset="-128"/>
              </a:rPr>
              <a:t> </a:t>
            </a:r>
            <a:r>
              <a:rPr lang="es-ES" sz="2800" smtClean="0">
                <a:latin typeface="Tahoma" pitchFamily="34" charset="0"/>
              </a:rPr>
              <a:t>1872</a:t>
            </a:r>
            <a:r>
              <a:rPr lang="es-ES" sz="2800" smtClean="0">
                <a:latin typeface="Arial Unicode MS" pitchFamily="34" charset="-128"/>
              </a:rPr>
              <a:t> </a:t>
            </a:r>
          </a:p>
          <a:p>
            <a:pPr eaLnBrk="1" hangingPunct="1"/>
            <a:r>
              <a:rPr lang="es-ES" sz="2800" smtClean="0">
                <a:latin typeface="Tahoma" pitchFamily="34" charset="0"/>
              </a:rPr>
              <a:t> Fecha de defunci</a:t>
            </a:r>
            <a:r>
              <a:rPr lang="es-ES" sz="2800" smtClean="0"/>
              <a:t>ó</a:t>
            </a:r>
            <a:r>
              <a:rPr lang="es-ES" sz="2800" smtClean="0">
                <a:latin typeface="Tahoma" pitchFamily="34" charset="0"/>
              </a:rPr>
              <a:t>n:</a:t>
            </a:r>
            <a:r>
              <a:rPr lang="es-ES" sz="2800" smtClean="0">
                <a:latin typeface="Arial Unicode MS" pitchFamily="34" charset="-128"/>
              </a:rPr>
              <a:t> </a:t>
            </a:r>
            <a:r>
              <a:rPr lang="es-ES" sz="2800" smtClean="0">
                <a:latin typeface="Tahoma" pitchFamily="34" charset="0"/>
              </a:rPr>
              <a:t> 1952</a:t>
            </a:r>
            <a:r>
              <a:rPr lang="es-ES" sz="2800" smtClean="0">
                <a:latin typeface="Arial Unicode MS" pitchFamily="34" charset="-128"/>
              </a:rPr>
              <a:t> </a:t>
            </a:r>
          </a:p>
          <a:p>
            <a:pPr eaLnBrk="1" hangingPunct="1"/>
            <a:r>
              <a:rPr lang="es-ES" sz="2800" smtClean="0">
                <a:latin typeface="Tahoma" pitchFamily="34" charset="0"/>
              </a:rPr>
              <a:t> </a:t>
            </a:r>
            <a:r>
              <a:rPr lang="es-ES" sz="2400" smtClean="0">
                <a:latin typeface="Tahoma" pitchFamily="34" charset="0"/>
              </a:rPr>
              <a:t>Lugar de nacimiento:</a:t>
            </a:r>
            <a:r>
              <a:rPr lang="es-ES" sz="2400" smtClean="0">
                <a:latin typeface="Arial Unicode MS" pitchFamily="34" charset="-128"/>
              </a:rPr>
              <a:t> </a:t>
            </a:r>
            <a:r>
              <a:rPr lang="es-ES" sz="2400" smtClean="0">
                <a:latin typeface="Tahoma" pitchFamily="34" charset="0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s-ES" sz="2400" smtClean="0">
                <a:latin typeface="Tahoma" pitchFamily="34" charset="0"/>
              </a:rPr>
              <a:t> Nashville, Tennessee, Estados Unidos. </a:t>
            </a:r>
          </a:p>
          <a:p>
            <a:pPr eaLnBrk="1" hangingPunct="1"/>
            <a:r>
              <a:rPr lang="es-ES" sz="2800" smtClean="0">
                <a:latin typeface="Tahoma" pitchFamily="34" charset="0"/>
              </a:rPr>
              <a:t>Lugar de defunci</a:t>
            </a:r>
            <a:r>
              <a:rPr lang="es-ES" smtClean="0"/>
              <a:t>ó</a:t>
            </a:r>
            <a:r>
              <a:rPr lang="es-ES" sz="2800" smtClean="0">
                <a:latin typeface="Tahoma" pitchFamily="34" charset="0"/>
              </a:rPr>
              <a:t>n :</a:t>
            </a:r>
            <a:r>
              <a:rPr lang="es-ES" sz="2800" smtClean="0">
                <a:latin typeface="Arial Unicode MS" pitchFamily="34" charset="-128"/>
              </a:rPr>
              <a:t> </a:t>
            </a:r>
            <a:r>
              <a:rPr lang="es-ES" sz="2800" smtClean="0">
                <a:latin typeface="Tahoma" pitchFamily="34" charset="0"/>
              </a:rPr>
              <a:t> Nueva York.</a:t>
            </a:r>
          </a:p>
          <a:p>
            <a:pPr eaLnBrk="1" hangingPunct="1"/>
            <a:r>
              <a:rPr lang="es-ES" sz="2800" smtClean="0">
                <a:latin typeface="Tahoma" pitchFamily="34" charset="0"/>
              </a:rPr>
              <a:t>Campo cient</a:t>
            </a:r>
            <a:r>
              <a:rPr lang="es-ES" smtClean="0"/>
              <a:t>í</a:t>
            </a:r>
            <a:r>
              <a:rPr lang="es-ES" sz="2800" smtClean="0">
                <a:latin typeface="Tahoma" pitchFamily="34" charset="0"/>
              </a:rPr>
              <a:t>fico: Investigaci</a:t>
            </a:r>
            <a:r>
              <a:rPr lang="es-ES" smtClean="0"/>
              <a:t>ó</a:t>
            </a:r>
            <a:r>
              <a:rPr lang="es-ES" sz="2800" smtClean="0">
                <a:latin typeface="Tahoma" pitchFamily="34" charset="0"/>
              </a:rPr>
              <a:t>n </a:t>
            </a:r>
            <a:r>
              <a:rPr lang="es-ES" sz="2800" smtClean="0">
                <a:solidFill>
                  <a:srgbClr val="000000"/>
                </a:solidFill>
                <a:latin typeface="Verdana" pitchFamily="34" charset="0"/>
              </a:rPr>
              <a:t>bacteriol</a:t>
            </a:r>
            <a:r>
              <a:rPr lang="es-ES" smtClean="0">
                <a:solidFill>
                  <a:srgbClr val="000000"/>
                </a:solidFill>
              </a:rPr>
              <a:t>ó</a:t>
            </a:r>
            <a:r>
              <a:rPr lang="es-ES" sz="2800" smtClean="0">
                <a:solidFill>
                  <a:srgbClr val="000000"/>
                </a:solidFill>
                <a:latin typeface="Verdana" pitchFamily="34" charset="0"/>
              </a:rPr>
              <a:t>gica </a:t>
            </a:r>
            <a:endParaRPr lang="es-ES" sz="2800" smtClean="0">
              <a:latin typeface="Arial Unicode MS" pitchFamily="34" charset="-128"/>
            </a:endParaRPr>
          </a:p>
          <a:p>
            <a:pPr eaLnBrk="1" hangingPunct="1"/>
            <a:endParaRPr lang="es-ES" sz="2800" smtClean="0">
              <a:latin typeface="Arial Unicode MS" pitchFamily="34" charset="-128"/>
            </a:endParaRPr>
          </a:p>
          <a:p>
            <a:pPr eaLnBrk="1" hangingPunct="1">
              <a:buFontTx/>
              <a:buNone/>
            </a:pPr>
            <a:endParaRPr lang="es-ES" sz="2800" smtClean="0">
              <a:latin typeface="Arial Unicode MS" pitchFamily="34" charset="-128"/>
            </a:endParaRPr>
          </a:p>
          <a:p>
            <a:pPr eaLnBrk="1" hangingPunct="1"/>
            <a:endParaRPr lang="es-ES" sz="2400" smtClean="0"/>
          </a:p>
        </p:txBody>
      </p:sp>
      <p:pic>
        <p:nvPicPr>
          <p:cNvPr id="3083" name="Picture 11" descr="mary2_1655C826-E53A-6972-41309504F144882B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04800" y="2133600"/>
            <a:ext cx="2438400" cy="2667000"/>
          </a:xfr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307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85800"/>
          </a:xfrm>
        </p:spPr>
        <p:txBody>
          <a:bodyPr/>
          <a:lstStyle/>
          <a:p>
            <a:pPr eaLnBrk="1" hangingPunct="1"/>
            <a:r>
              <a:rPr lang="es-ES" smtClean="0"/>
              <a:t>¿ La conocías?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76400"/>
            <a:ext cx="5029200" cy="4800600"/>
          </a:xfrm>
        </p:spPr>
        <p:txBody>
          <a:bodyPr/>
          <a:lstStyle/>
          <a:p>
            <a:pPr eaLnBrk="1" hangingPunct="1"/>
            <a:r>
              <a:rPr lang="es-ES" smtClean="0">
                <a:solidFill>
                  <a:srgbClr val="000000"/>
                </a:solidFill>
              </a:rPr>
              <a:t>Fue una mujer científica, se dedicó al estudio e investigación de las bacterias. Revolucionó los métodos de almacenamiento y transporte de alimentos perecederos. </a:t>
            </a:r>
          </a:p>
          <a:p>
            <a:pPr eaLnBrk="1" hangingPunct="1"/>
            <a:endParaRPr lang="es-ES" smtClean="0">
              <a:solidFill>
                <a:srgbClr val="000000"/>
              </a:solidFill>
            </a:endParaRPr>
          </a:p>
        </p:txBody>
      </p:sp>
      <p:pic>
        <p:nvPicPr>
          <p:cNvPr id="4102" name="Picture 6" descr="A5O8KOVCAB05BC2CAQ29B9OCAT0Q53LCAVD6TG9CAEA842QCAXKEH4FCA6AI006CASOC74MCAH2FWPWCA5NA4H9CA7IT92DCA4AJ7Z1CAEDKT84CA22DQPGCAMBEREXCAWEDVUVCA1THNRKCAZU3XT1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410200" y="1676400"/>
            <a:ext cx="3482975" cy="4114800"/>
          </a:xfr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0C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85800"/>
          </a:xfrm>
        </p:spPr>
        <p:txBody>
          <a:bodyPr/>
          <a:lstStyle/>
          <a:p>
            <a:pPr eaLnBrk="1" hangingPunct="1"/>
            <a:r>
              <a:rPr lang="es-ES" smtClean="0"/>
              <a:t>Nació mujer...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733800" y="1066800"/>
            <a:ext cx="5105400" cy="4800600"/>
          </a:xfrm>
        </p:spPr>
        <p:txBody>
          <a:bodyPr/>
          <a:lstStyle/>
          <a:p>
            <a:pPr eaLnBrk="1" hangingPunct="1"/>
            <a:r>
              <a:rPr lang="es-ES" b="1" smtClean="0">
                <a:solidFill>
                  <a:srgbClr val="000000"/>
                </a:solidFill>
              </a:rPr>
              <a:t>Le denegaron</a:t>
            </a:r>
            <a:r>
              <a:rPr lang="es-ES" smtClean="0">
                <a:solidFill>
                  <a:srgbClr val="000000"/>
                </a:solidFill>
              </a:rPr>
              <a:t> una Licenciatura en 1895 </a:t>
            </a:r>
            <a:r>
              <a:rPr lang="es-ES" b="1" smtClean="0">
                <a:solidFill>
                  <a:srgbClr val="000000"/>
                </a:solidFill>
              </a:rPr>
              <a:t>porque era una mujer.</a:t>
            </a:r>
          </a:p>
          <a:p>
            <a:pPr eaLnBrk="1" hangingPunct="1"/>
            <a:r>
              <a:rPr lang="es-ES" b="1" smtClean="0">
                <a:solidFill>
                  <a:srgbClr val="000000"/>
                </a:solidFill>
              </a:rPr>
              <a:t>Se le otorgó un "certificado de suficiencia“.</a:t>
            </a:r>
          </a:p>
          <a:p>
            <a:pPr eaLnBrk="1" hangingPunct="1"/>
            <a:r>
              <a:rPr lang="es-ES" b="1" smtClean="0">
                <a:solidFill>
                  <a:srgbClr val="000000"/>
                </a:solidFill>
              </a:rPr>
              <a:t>La Universidad de Pennsylvania no daba  graduaciones a la mujer.</a:t>
            </a:r>
          </a:p>
          <a:p>
            <a:pPr eaLnBrk="1" fontAlgn="t" hangingPunct="1">
              <a:buFontTx/>
              <a:buNone/>
            </a:pPr>
            <a:endParaRPr lang="es-ES" smtClean="0">
              <a:solidFill>
                <a:srgbClr val="000000"/>
              </a:solidFill>
              <a:cs typeface="Tahoma" pitchFamily="34" charset="0"/>
            </a:endParaRPr>
          </a:p>
          <a:p>
            <a:pPr eaLnBrk="1" hangingPunct="1"/>
            <a:endParaRPr lang="es-ES" smtClean="0"/>
          </a:p>
        </p:txBody>
      </p:sp>
      <p:pic>
        <p:nvPicPr>
          <p:cNvPr id="9227" name="Picture 11" descr="8marzo3">
            <a:hlinkClick r:id="rId5"/>
          </p:cNvPr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228600" y="1828800"/>
            <a:ext cx="3475038" cy="4114800"/>
          </a:xfrm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2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pPr eaLnBrk="1" hangingPunct="1"/>
            <a:r>
              <a:rPr lang="es-ES" smtClean="0"/>
              <a:t>Investigó las bacterias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371600"/>
            <a:ext cx="3962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3600" smtClean="0"/>
              <a:t>Demostró que  las bacterias crecen más rápidamente en temperaturas más cálidas, por lo que, naturalmente, la refrigeración de alimentos previene que las bacterias crezcan. </a:t>
            </a:r>
          </a:p>
        </p:txBody>
      </p:sp>
      <p:pic>
        <p:nvPicPr>
          <p:cNvPr id="12292" name="Picture 4" descr="img_monera5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381000" y="1371600"/>
            <a:ext cx="4267200" cy="4724400"/>
          </a:xfrm>
          <a:noFill/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rojcto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es-ES" smtClean="0"/>
              <a:t>Almacenamiento y Temperatura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76400"/>
            <a:ext cx="4267200" cy="4572000"/>
          </a:xfrm>
        </p:spPr>
        <p:txBody>
          <a:bodyPr/>
          <a:lstStyle/>
          <a:p>
            <a:pPr eaLnBrk="1" hangingPunct="1"/>
            <a:r>
              <a:rPr lang="es-ES" smtClean="0"/>
              <a:t>Pennington investigó la temperatura ideal para el almacenamiento de diferentes tipos de alimentos para prevenir el crecimiento bacteriano. </a:t>
            </a:r>
          </a:p>
        </p:txBody>
      </p:sp>
      <p:pic>
        <p:nvPicPr>
          <p:cNvPr id="13319" name="Picture 7" descr="cuadro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3962400" y="1371600"/>
            <a:ext cx="4876800" cy="5334000"/>
          </a:xfrm>
          <a:noFill/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99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Alimentos perecederos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3600" smtClean="0"/>
              <a:t>Fue pionera en la investigación  sobre la refrigeración y la forma en que podría utilizarse para mantener los alimentos seguros. </a:t>
            </a:r>
          </a:p>
        </p:txBody>
      </p:sp>
      <p:pic>
        <p:nvPicPr>
          <p:cNvPr id="7175" name="Picture 7" descr="refrigeracion-industrial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181600" y="1981200"/>
            <a:ext cx="3276600" cy="4114800"/>
          </a:xfrm>
          <a:noFill/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762000"/>
          </a:xfrm>
        </p:spPr>
        <p:txBody>
          <a:bodyPr/>
          <a:lstStyle/>
          <a:p>
            <a:pPr eaLnBrk="1" hangingPunct="1"/>
            <a:r>
              <a:rPr lang="es-ES" smtClean="0"/>
              <a:t>Transporte de alimentos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066800"/>
            <a:ext cx="5181600" cy="5105400"/>
          </a:xfrm>
        </p:spPr>
        <p:txBody>
          <a:bodyPr/>
          <a:lstStyle/>
          <a:p>
            <a:pPr eaLnBrk="1" hangingPunct="1"/>
            <a:r>
              <a:rPr lang="es-ES" sz="4000" smtClean="0"/>
              <a:t>Creó normas científicas para el transporte de los alimentos. Esto permitió llevar alimentos perecederos a nuestras mesas desde muy lejos.</a:t>
            </a:r>
          </a:p>
          <a:p>
            <a:pPr eaLnBrk="1" hangingPunct="1"/>
            <a:endParaRPr lang="es-ES" sz="4000" smtClean="0"/>
          </a:p>
          <a:p>
            <a:pPr eaLnBrk="1" hangingPunct="1"/>
            <a:endParaRPr lang="es-ES" sz="4000" smtClean="0"/>
          </a:p>
        </p:txBody>
      </p:sp>
      <p:pic>
        <p:nvPicPr>
          <p:cNvPr id="8203" name="Picture 11" descr="transp_refrig">
            <a:hlinkClick r:id="rId5"/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6" cstate="print"/>
          <a:srcRect/>
          <a:stretch>
            <a:fillRect/>
          </a:stretch>
        </p:blipFill>
        <p:spPr>
          <a:xfrm>
            <a:off x="5638800" y="2057400"/>
            <a:ext cx="3200400" cy="3586163"/>
          </a:xfrm>
        </p:spPr>
      </p:pic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5 Marcador de pie de página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s-ES"/>
              <a:t>Antonia Guardeño Castro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7200"/>
          </a:xfrm>
        </p:spPr>
        <p:txBody>
          <a:bodyPr/>
          <a:lstStyle/>
          <a:p>
            <a:pPr eaLnBrk="1" hangingPunct="1"/>
            <a:r>
              <a:rPr lang="es-ES" smtClean="0"/>
              <a:t>INVENTORA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5257800" cy="5029200"/>
          </a:xfrm>
        </p:spPr>
        <p:txBody>
          <a:bodyPr/>
          <a:lstStyle/>
          <a:p>
            <a:pPr eaLnBrk="1" hangingPunct="1"/>
            <a:r>
              <a:rPr lang="es-ES" sz="5400" smtClean="0"/>
              <a:t>Inventó el moderno cartón de huevo para que no se rompieran  durante el envío</a:t>
            </a:r>
            <a:r>
              <a:rPr lang="es-ES" sz="4000" smtClean="0"/>
              <a:t>.</a:t>
            </a:r>
          </a:p>
        </p:txBody>
      </p:sp>
      <p:pic>
        <p:nvPicPr>
          <p:cNvPr id="14351" name="Picture 15" descr="ous10-300px-redq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410200" y="2362200"/>
            <a:ext cx="3733800" cy="3886200"/>
          </a:xfr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329</Words>
  <Application>Microsoft Office PowerPoint</Application>
  <PresentationFormat>Presentación en pantalla (4:3)</PresentationFormat>
  <Paragraphs>69</Paragraphs>
  <Slides>13</Slides>
  <Notes>13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Times New Roman</vt:lpstr>
      <vt:lpstr>Arial</vt:lpstr>
      <vt:lpstr>Tahoma</vt:lpstr>
      <vt:lpstr>Arial Unicode MS</vt:lpstr>
      <vt:lpstr>Verdana</vt:lpstr>
      <vt:lpstr>Diseño predeterminado</vt:lpstr>
      <vt:lpstr>MUJERES CIENTÍFICAS</vt:lpstr>
      <vt:lpstr>Mary Engle Pennington</vt:lpstr>
      <vt:lpstr>¿ La conocías?</vt:lpstr>
      <vt:lpstr>Nació mujer...</vt:lpstr>
      <vt:lpstr>Investigó las bacterias</vt:lpstr>
      <vt:lpstr>Almacenamiento y Temperatura</vt:lpstr>
      <vt:lpstr>Alimentos perecederos</vt:lpstr>
      <vt:lpstr>Transporte de alimentos</vt:lpstr>
      <vt:lpstr>INVENTORA</vt:lpstr>
      <vt:lpstr>Y...</vt:lpstr>
      <vt:lpstr>Y........</vt:lpstr>
      <vt:lpstr>Y...</vt:lpstr>
      <vt:lpstr>y...continúa tú</vt:lpstr>
    </vt:vector>
  </TitlesOfParts>
  <Company>desastre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MUJERES CIENTÍFICAS</dc:title>
  <dc:creator>ANTONIA</dc:creator>
  <cp:lastModifiedBy>Usuario</cp:lastModifiedBy>
  <cp:revision>45</cp:revision>
  <dcterms:created xsi:type="dcterms:W3CDTF">2008-11-29T06:12:44Z</dcterms:created>
  <dcterms:modified xsi:type="dcterms:W3CDTF">2014-02-13T19:26:37Z</dcterms:modified>
</cp:coreProperties>
</file>