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</p:sldIdLst>
  <p:sldSz cx="6858000" cy="9144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34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981AF-B1A2-3C4D-AF29-AC38758D59CA}" type="datetimeFigureOut">
              <a:rPr lang="es-ES_tradnl" smtClean="0"/>
              <a:t>11/9/14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5D536-89D2-EE44-B4F4-CF20360E1C3D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9B556-5194-8649-8C82-87EB683AE306}" type="datetimeFigureOut">
              <a:rPr lang="es-ES_tradnl" smtClean="0"/>
              <a:t>11/9/14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6D32A-84DF-5542-8CCE-5ED4796628B0}" type="slidenum">
              <a:rPr lang="es-ES_tradnl" smtClean="0"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A3FE-0C3E-2D4D-BDB4-B1E27D0FF9F7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7A9B-A565-F34F-A100-E20552402CDA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C7E5-ED90-9D40-863F-75629374EF27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EBEC-4743-AE49-B0C0-392F0E6658CC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3E5E-A083-484F-B25F-3C2C825250A8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B9CB-8070-904D-9622-346F5774509F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FF6A-7054-DA48-8F42-07837EF34914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2BC-7EBA-0447-8061-DF56B63BCE55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691B-2076-E54F-944E-5AD7CA6C9B03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55AA-EEC2-184D-B3DF-BDCEBA28C401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B6E4-EA33-8744-82CE-E73DAF3D6220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1C003-4A58-EE4F-B05E-1DEDDC5E0DBE}" type="datetime1">
              <a:rPr lang="es-ES_tradnl" smtClean="0"/>
              <a:t>11/9/14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Silvia Pintado</a:t>
            </a: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5FFC-B5CD-7048-91D5-687EC64A40AF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4-09-09 a la(s) 10.49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09"/>
            <a:ext cx="6858000" cy="3924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0"/>
            <a:ext cx="5829300" cy="1088661"/>
          </a:xfrm>
        </p:spPr>
        <p:txBody>
          <a:bodyPr/>
          <a:lstStyle/>
          <a:p>
            <a:r>
              <a:rPr lang="es-ES_tradnl" dirty="0" smtClean="0"/>
              <a:t>LOS SERES VIVOS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4350" y="4478009"/>
            <a:ext cx="5829300" cy="4318224"/>
          </a:xfrm>
        </p:spPr>
        <p:txBody>
          <a:bodyPr>
            <a:normAutofit fontScale="92500"/>
          </a:bodyPr>
          <a:lstStyle/>
          <a:p>
            <a:r>
              <a:rPr lang="es-ES_tradnl" b="1" u="sng" dirty="0" smtClean="0">
                <a:solidFill>
                  <a:schemeClr val="tx1"/>
                </a:solidFill>
              </a:rPr>
              <a:t>¿Qué vamos a aprender?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¿Qué son las células?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Partes de una célula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Tipos de seres vivos según las células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Estructura interna de los seres vivos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Las funciones vitales (nutrición, relación y reproducción)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Clasificación de seres vivos según nutrición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Clasificación de seres vivos según reproducción</a:t>
            </a:r>
          </a:p>
          <a:p>
            <a:pPr algn="l">
              <a:buFont typeface="Arial"/>
              <a:buChar char="•"/>
            </a:pPr>
            <a:r>
              <a:rPr lang="es-ES_tradnl" sz="2400" dirty="0" smtClean="0">
                <a:solidFill>
                  <a:schemeClr val="tx1"/>
                </a:solidFill>
              </a:rPr>
              <a:t>Los 5 reinos de los seres vivos</a:t>
            </a:r>
          </a:p>
          <a:p>
            <a:pPr algn="l">
              <a:buFont typeface="Arial"/>
              <a:buChar char="•"/>
            </a:pPr>
            <a:endParaRPr lang="es-ES_tradnl" sz="2400" dirty="0" smtClean="0"/>
          </a:p>
          <a:p>
            <a:pPr algn="l">
              <a:buFont typeface="Arial"/>
              <a:buChar char="•"/>
            </a:pPr>
            <a:endParaRPr lang="es-ES_tradnl" sz="24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343150" y="8718550"/>
            <a:ext cx="2171700" cy="486833"/>
          </a:xfrm>
        </p:spPr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1524000"/>
          </a:xfrm>
        </p:spPr>
        <p:txBody>
          <a:bodyPr>
            <a:normAutofit/>
          </a:bodyPr>
          <a:lstStyle/>
          <a:p>
            <a:r>
              <a:rPr lang="es-ES_tradnl" sz="3000" dirty="0" smtClean="0"/>
              <a:t>¿Qué son las células?</a:t>
            </a:r>
            <a:br>
              <a:rPr lang="es-ES_tradnl" sz="3000" dirty="0" smtClean="0"/>
            </a:br>
            <a:endParaRPr lang="es-ES_tradnl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252" y="919188"/>
            <a:ext cx="6172200" cy="12096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sz="1600" dirty="0" smtClean="0"/>
              <a:t>La célula es la parte más pequeña</a:t>
            </a:r>
            <a:r>
              <a:rPr lang="es-ES_tradnl" sz="1600" dirty="0" smtClean="0"/>
              <a:t> de </a:t>
            </a:r>
            <a:r>
              <a:rPr lang="es-ES_tradnl" sz="1600" dirty="0" smtClean="0"/>
              <a:t>un ser vivo.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57252" y="1524000"/>
            <a:ext cx="6172200" cy="240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z="1600" dirty="0"/>
              <a:t>La célula realiza las tres funciones</a:t>
            </a:r>
            <a:r>
              <a:rPr lang="es-ES_tradnl" sz="1600" dirty="0" smtClean="0"/>
              <a:t>:</a:t>
            </a:r>
          </a:p>
          <a:p>
            <a:pPr lvl="0"/>
            <a:r>
              <a:rPr lang="es-ES_tradnl" sz="1600" dirty="0" smtClean="0"/>
              <a:t> 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600" b="1" dirty="0" smtClean="0"/>
              <a:t>- </a:t>
            </a:r>
            <a:r>
              <a:rPr lang="es-ES_tradnl" sz="1600" b="1" dirty="0" smtClean="0"/>
              <a:t>Nutrición</a:t>
            </a:r>
          </a:p>
          <a:p>
            <a:pPr lvl="0"/>
            <a:r>
              <a:rPr lang="es-ES_tradnl" sz="1600" b="1" dirty="0" smtClean="0"/>
              <a:t/>
            </a:r>
            <a:br>
              <a:rPr lang="es-ES_tradnl" sz="1600" b="1" dirty="0" smtClean="0"/>
            </a:br>
            <a:r>
              <a:rPr lang="es-ES_tradnl" sz="1600" b="1" dirty="0" smtClean="0"/>
              <a:t>- </a:t>
            </a:r>
            <a:r>
              <a:rPr lang="es-ES_tradnl" sz="1600" b="1" dirty="0" smtClean="0"/>
              <a:t>Relación</a:t>
            </a:r>
          </a:p>
          <a:p>
            <a:pPr lvl="0"/>
            <a:r>
              <a:rPr lang="es-ES_tradnl" sz="1600" b="1" dirty="0" smtClean="0">
                <a:solidFill>
                  <a:prstClr val="black"/>
                </a:solidFill>
              </a:rPr>
              <a:t/>
            </a:r>
            <a:br>
              <a:rPr lang="es-ES_tradnl" sz="1600" b="1" dirty="0" smtClean="0">
                <a:solidFill>
                  <a:prstClr val="black"/>
                </a:solidFill>
              </a:rPr>
            </a:br>
            <a:r>
              <a:rPr lang="es-ES_tradnl" sz="1600" b="1" dirty="0"/>
              <a:t>- Reproducción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660" y="1524000"/>
            <a:ext cx="2877792" cy="1981545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342900" y="3838192"/>
            <a:ext cx="6172200" cy="145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</a:t>
            </a:r>
            <a:r>
              <a:rPr kumimoji="0" 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partes de una célula 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Membrana: 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recubre la célula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Citoplasma: 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ocupa la parte de dentro de la célula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Núcleo: 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tiene el material para reproducirse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914809" y="5428265"/>
            <a:ext cx="5290525" cy="3236449"/>
            <a:chOff x="623574" y="4914097"/>
            <a:chExt cx="5897986" cy="3708400"/>
          </a:xfrm>
        </p:grpSpPr>
        <p:grpSp>
          <p:nvGrpSpPr>
            <p:cNvPr id="9" name="Agrupar 8"/>
            <p:cNvGrpSpPr/>
            <p:nvPr/>
          </p:nvGrpSpPr>
          <p:grpSpPr>
            <a:xfrm>
              <a:off x="623574" y="4914097"/>
              <a:ext cx="5593076" cy="3708400"/>
              <a:chOff x="623574" y="4914097"/>
              <a:chExt cx="5593076" cy="3708400"/>
            </a:xfrm>
          </p:grpSpPr>
          <p:grpSp>
            <p:nvGrpSpPr>
              <p:cNvPr id="11" name="Agrupar 7"/>
              <p:cNvGrpSpPr/>
              <p:nvPr/>
            </p:nvGrpSpPr>
            <p:grpSpPr>
              <a:xfrm>
                <a:off x="641350" y="4914097"/>
                <a:ext cx="5575300" cy="3708400"/>
                <a:chOff x="641350" y="4914097"/>
                <a:chExt cx="5575300" cy="3708400"/>
              </a:xfrm>
            </p:grpSpPr>
            <p:pic>
              <p:nvPicPr>
                <p:cNvPr id="13" name="Imagen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1350" y="4914097"/>
                  <a:ext cx="5575300" cy="3708400"/>
                </a:xfrm>
                <a:prstGeom prst="rect">
                  <a:avLst/>
                </a:prstGeom>
              </p:spPr>
            </p:pic>
            <p:sp>
              <p:nvSpPr>
                <p:cNvPr id="14" name="CuadroTexto 4"/>
                <p:cNvSpPr txBox="1"/>
                <p:nvPr/>
              </p:nvSpPr>
              <p:spPr>
                <a:xfrm>
                  <a:off x="1587412" y="5016716"/>
                  <a:ext cx="1257550" cy="3879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s-ES_tradnl" sz="1600" dirty="0" smtClean="0"/>
                    <a:t>NUCLEO</a:t>
                  </a:r>
                  <a:endParaRPr lang="es-ES_tradnl" sz="1600" dirty="0"/>
                </a:p>
              </p:txBody>
            </p:sp>
          </p:grpSp>
          <p:sp>
            <p:nvSpPr>
              <p:cNvPr id="12" name="CuadroTexto 11"/>
              <p:cNvSpPr txBox="1"/>
              <p:nvPr/>
            </p:nvSpPr>
            <p:spPr>
              <a:xfrm>
                <a:off x="623574" y="6404562"/>
                <a:ext cx="1359116" cy="3879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 smtClean="0"/>
                  <a:t>MEMBRANA</a:t>
                </a:r>
                <a:endParaRPr lang="es-ES_tradnl" sz="1600" dirty="0"/>
              </a:p>
            </p:txBody>
          </p:sp>
        </p:grpSp>
        <p:sp>
          <p:nvSpPr>
            <p:cNvPr id="10" name="CuadroTexto 9"/>
            <p:cNvSpPr txBox="1"/>
            <p:nvPr/>
          </p:nvSpPr>
          <p:spPr>
            <a:xfrm>
              <a:off x="4821638" y="7735148"/>
              <a:ext cx="1699922" cy="387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_tradnl" sz="1600" dirty="0" smtClean="0"/>
                <a:t>CITOPLASMA</a:t>
              </a:r>
              <a:endParaRPr lang="es-ES_tradnl" sz="1600" dirty="0"/>
            </a:p>
          </p:txBody>
        </p:sp>
      </p:grpSp>
      <p:sp>
        <p:nvSpPr>
          <p:cNvPr id="15" name="Marcador de pie de página 14"/>
          <p:cNvSpPr>
            <a:spLocks noGrp="1"/>
          </p:cNvSpPr>
          <p:nvPr>
            <p:ph type="ftr" sz="quarter" idx="11"/>
          </p:nvPr>
        </p:nvSpPr>
        <p:spPr>
          <a:xfrm>
            <a:off x="2343150" y="8718550"/>
            <a:ext cx="2171700" cy="486833"/>
          </a:xfrm>
        </p:spPr>
        <p:txBody>
          <a:bodyPr/>
          <a:lstStyle/>
          <a:p>
            <a:r>
              <a:rPr lang="es-ES_tradnl" dirty="0" smtClean="0"/>
              <a:t>Silvia Pintado</a:t>
            </a:r>
            <a:endParaRPr lang="es-ES_trad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</p:spPr>
        <p:txBody>
          <a:bodyPr>
            <a:normAutofit/>
          </a:bodyPr>
          <a:lstStyle/>
          <a:p>
            <a:r>
              <a:rPr lang="es-ES_tradnl" sz="3333" dirty="0" smtClean="0"/>
              <a:t>Tipos de seres vivos según las células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900" y="956989"/>
            <a:ext cx="6172200" cy="1134022"/>
          </a:xfrm>
        </p:spPr>
        <p:txBody>
          <a:bodyPr>
            <a:normAutofit/>
          </a:bodyPr>
          <a:lstStyle/>
          <a:p>
            <a:r>
              <a:rPr lang="es-ES_tradnl" sz="1600" b="1" dirty="0" smtClean="0"/>
              <a:t>Seres unicelulares</a:t>
            </a:r>
            <a:r>
              <a:rPr lang="es-ES_tradnl" sz="1600" dirty="0" smtClean="0"/>
              <a:t>: tienen una sola célula.</a:t>
            </a:r>
            <a:endParaRPr lang="es-ES_tradnl" sz="16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42900" y="3112385"/>
            <a:ext cx="6172200" cy="1134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Seres </a:t>
            </a:r>
            <a:r>
              <a:rPr lang="es-ES_tradnl" sz="1600" b="1" dirty="0" err="1" smtClean="0"/>
              <a:t>pluri</a:t>
            </a:r>
            <a:r>
              <a:rPr kumimoji="0" 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celulares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tienen más de una célula</a:t>
            </a:r>
            <a:r>
              <a:rPr kumimoji="0" lang="es-ES_trad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87000"/>
            <a:lum bright="15000" contrast="17000"/>
          </a:blip>
          <a:stretch>
            <a:fillRect/>
          </a:stretch>
        </p:blipFill>
        <p:spPr>
          <a:xfrm>
            <a:off x="1381688" y="1524000"/>
            <a:ext cx="2585215" cy="15329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88" y="3798331"/>
            <a:ext cx="2585215" cy="179050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342900" y="6363504"/>
            <a:ext cx="6515100" cy="278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funciones vitales de los seres vivos </a:t>
            </a:r>
            <a:r>
              <a:rPr kumimoji="0" lang="es-ES_tradn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3: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Nutrición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obtener alimentos</a:t>
            </a: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Relación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sentir las cosas que tenemos dentro y fuera del cuerpo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Reproducción</a:t>
            </a: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tener descendencia en la edad adulta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-927177" y="537161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 funciones vitales </a:t>
            </a:r>
            <a:br>
              <a:rPr kumimoji="0" lang="es-ES_tradnl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_tradnl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Imagen 8" descr="queto-nutric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153" y="6427631"/>
            <a:ext cx="855740" cy="935966"/>
          </a:xfrm>
          <a:prstGeom prst="rect">
            <a:avLst/>
          </a:prstGeom>
        </p:spPr>
      </p:pic>
      <p:pic>
        <p:nvPicPr>
          <p:cNvPr id="10" name="Imagen 9" descr="images-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897" y="7689161"/>
            <a:ext cx="609791" cy="478686"/>
          </a:xfrm>
          <a:prstGeom prst="rect">
            <a:avLst/>
          </a:prstGeom>
        </p:spPr>
      </p:pic>
      <p:pic>
        <p:nvPicPr>
          <p:cNvPr id="11" name="Imagen 10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514" y="8136216"/>
            <a:ext cx="982586" cy="848597"/>
          </a:xfrm>
          <a:prstGeom prst="rect">
            <a:avLst/>
          </a:prstGeom>
        </p:spPr>
      </p:pic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2343150" y="8741396"/>
            <a:ext cx="2171700" cy="486833"/>
          </a:xfrm>
        </p:spPr>
        <p:txBody>
          <a:bodyPr/>
          <a:lstStyle/>
          <a:p>
            <a:r>
              <a:rPr lang="es-ES_tradnl" dirty="0" smtClean="0"/>
              <a:t>Silvia Pintado</a:t>
            </a:r>
            <a:endParaRPr lang="es-ES_trad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</p:spPr>
        <p:txBody>
          <a:bodyPr>
            <a:normAutofit/>
          </a:bodyPr>
          <a:lstStyle/>
          <a:p>
            <a:r>
              <a:rPr lang="es-ES_tradnl" sz="3000" dirty="0" smtClean="0"/>
              <a:t>Clasificación de seres vivos según nutrición</a:t>
            </a:r>
            <a:br>
              <a:rPr lang="es-ES_tradnl" sz="3000" dirty="0" smtClean="0"/>
            </a:br>
            <a:endParaRPr lang="es-ES_tradnl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900" y="1073541"/>
            <a:ext cx="6172200" cy="6034617"/>
          </a:xfrm>
        </p:spPr>
        <p:txBody>
          <a:bodyPr>
            <a:normAutofit/>
          </a:bodyPr>
          <a:lstStyle/>
          <a:p>
            <a:r>
              <a:rPr lang="es-ES_tradnl" sz="1600" dirty="0" err="1" smtClean="0"/>
              <a:t>Autotrofos</a:t>
            </a:r>
            <a:r>
              <a:rPr lang="es-ES_tradnl" sz="1600" dirty="0" smtClean="0"/>
              <a:t>: no necesitan otros seres vivos</a:t>
            </a:r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r>
              <a:rPr lang="es-ES_tradnl" sz="1600" dirty="0" err="1" smtClean="0"/>
              <a:t>Heterotrofos</a:t>
            </a:r>
            <a:r>
              <a:rPr lang="es-ES_tradnl" sz="1600" dirty="0" smtClean="0"/>
              <a:t>: necesitan otros seres vivos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928" y="1073541"/>
            <a:ext cx="1400707" cy="15884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779" y="2949519"/>
            <a:ext cx="1824278" cy="121496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4164488"/>
            <a:ext cx="685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333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Clasificación de seres vivos según reproducción</a:t>
            </a:r>
            <a:r>
              <a:rPr kumimoji="0" lang="es-ES_tradn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_tradn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_trad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42900" y="5274843"/>
            <a:ext cx="6172200" cy="314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Reproducción sexual: necesita más de una célula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ES_trad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ES_trad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Reproducción asexual: solo necesita una célula</a:t>
            </a:r>
            <a:endParaRPr kumimoji="0" lang="es-ES_trad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191" y="5688488"/>
            <a:ext cx="816647" cy="12257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779" y="7389191"/>
            <a:ext cx="2218494" cy="1754809"/>
          </a:xfrm>
          <a:prstGeom prst="rect">
            <a:avLst/>
          </a:prstGeom>
        </p:spPr>
      </p:pic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4927866" y="8657167"/>
            <a:ext cx="2171700" cy="486833"/>
          </a:xfrm>
        </p:spPr>
        <p:txBody>
          <a:bodyPr/>
          <a:lstStyle/>
          <a:p>
            <a:r>
              <a:rPr lang="es-ES_tradnl" dirty="0" smtClean="0"/>
              <a:t>Silvia Pintado</a:t>
            </a:r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Los 5 reinos de los seres vivos</a:t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9" name="Imagen 8" descr="Captura de pantalla 2014-09-09 a la(s) 18.38.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85888"/>
            <a:ext cx="6436977" cy="3425332"/>
          </a:xfrm>
          <a:prstGeom prst="rect">
            <a:avLst/>
          </a:prstGeom>
        </p:spPr>
      </p:pic>
      <p:pic>
        <p:nvPicPr>
          <p:cNvPr id="10" name="Imagen 9" descr="Captura de pantalla 2014-09-09 a la(s) 18.38.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883737"/>
            <a:ext cx="6436977" cy="37350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60419" y="2224642"/>
            <a:ext cx="246464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Unicelulares.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C</a:t>
            </a:r>
            <a:r>
              <a:rPr lang="es-ES_tradnl" sz="2300" dirty="0" smtClean="0"/>
              <a:t>élulas sin núcleo.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Los hay con nutrición autótrofa y heterótrofa.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0419" y="1659351"/>
            <a:ext cx="13870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accent6">
                    <a:lumMod val="75000"/>
                  </a:schemeClr>
                </a:solidFill>
              </a:rPr>
              <a:t>Moneras</a:t>
            </a:r>
            <a:endParaRPr lang="es-ES_tradn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0420" y="5204460"/>
            <a:ext cx="2949274" cy="31700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1600" dirty="0" smtClean="0"/>
              <a:t>C</a:t>
            </a:r>
            <a:r>
              <a:rPr lang="es-ES_tradnl" sz="1600" dirty="0" smtClean="0"/>
              <a:t>élulas con núcleo.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1600" dirty="0" smtClean="0"/>
              <a:t>Unicelulares, excepto algunas algas, que son pluricelulares pero no forman tejidos.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1600" dirty="0" smtClean="0"/>
              <a:t>Las algas tienen nutrición autótrofa; los protozoos, heterótrofa.</a:t>
            </a:r>
            <a:endParaRPr lang="es-ES_tradnl" sz="16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1600" dirty="0" smtClean="0"/>
              <a:t>C</a:t>
            </a:r>
            <a:r>
              <a:rPr lang="es-ES_tradnl" sz="1600" dirty="0" smtClean="0"/>
              <a:t>élulas sin núcleo.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1600" dirty="0" smtClean="0"/>
              <a:t>Los hay con nutrición autótrofa y heterótrofa.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60420" y="4742795"/>
            <a:ext cx="20217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 err="1" smtClean="0">
                <a:solidFill>
                  <a:schemeClr val="accent6">
                    <a:lumMod val="75000"/>
                  </a:schemeClr>
                </a:solidFill>
              </a:rPr>
              <a:t>Protoctistas</a:t>
            </a:r>
            <a:endParaRPr lang="es-ES_tradn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Los 5 reinos de los seres vivos</a:t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5" name="Imagen 4" descr="Captura de pantalla 2014-09-09 a la(s) 18.38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" y="1414882"/>
            <a:ext cx="6723715" cy="3396338"/>
          </a:xfrm>
          <a:prstGeom prst="rect">
            <a:avLst/>
          </a:prstGeom>
        </p:spPr>
      </p:pic>
      <p:pic>
        <p:nvPicPr>
          <p:cNvPr id="6" name="Imagen 5" descr="Captura de pantalla 2014-09-09 a la(s) 18.38.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4953000"/>
            <a:ext cx="6721680" cy="39719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42900" y="5430425"/>
            <a:ext cx="3429000" cy="283154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C</a:t>
            </a:r>
            <a:r>
              <a:rPr lang="es-ES_tradnl" sz="2300" dirty="0" smtClean="0"/>
              <a:t>élulas con núcleo y sin pared.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Pluricelulares.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Con tejidos.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Casi siempre con órganos.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Nutrición autótrofa.</a:t>
            </a:r>
            <a:endParaRPr lang="es-ES_tradnl" sz="23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85443" y="4968760"/>
            <a:ext cx="13870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Plantas</a:t>
            </a:r>
            <a:endParaRPr lang="es-ES_tradn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2900" y="1414882"/>
            <a:ext cx="13870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Hongos</a:t>
            </a:r>
            <a:endParaRPr lang="es-ES_tradn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2900" y="1890184"/>
            <a:ext cx="2999409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C</a:t>
            </a:r>
            <a:r>
              <a:rPr lang="es-ES_tradnl" sz="2300" dirty="0" smtClean="0"/>
              <a:t>élulas con núcleo y con pared.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Unicelulares o pluricelulares.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Sin tejidos.</a:t>
            </a:r>
            <a:endParaRPr lang="es-ES_tradnl" sz="23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s-ES_tradnl" sz="2300" dirty="0" smtClean="0"/>
              <a:t>Nutrición heterótrofa</a:t>
            </a:r>
            <a:endParaRPr lang="es-ES_tradnl" sz="2300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Silvia Pintado</a:t>
            </a:r>
            <a:endParaRPr lang="es-ES_trad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Los 5 reinos de los seres vivos</a:t>
            </a:r>
            <a:br>
              <a:rPr lang="es-ES_tradnl" dirty="0" smtClean="0"/>
            </a:br>
            <a:endParaRPr lang="es-ES_tradnl" dirty="0"/>
          </a:p>
        </p:txBody>
      </p:sp>
      <p:pic>
        <p:nvPicPr>
          <p:cNvPr id="5" name="Imagen 4" descr="Captura de pantalla 2014-09-09 a la(s) 18.38.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4" y="1890183"/>
            <a:ext cx="6750857" cy="38868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42901" y="2428874"/>
            <a:ext cx="31331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s-ES_tradnl" sz="2400" dirty="0" smtClean="0"/>
              <a:t>C</a:t>
            </a:r>
            <a:r>
              <a:rPr lang="es-ES_tradnl" sz="2400" dirty="0" smtClean="0"/>
              <a:t>élulas con núcleo y sin pared.</a:t>
            </a:r>
          </a:p>
          <a:p>
            <a:pPr>
              <a:buFont typeface="Arial"/>
              <a:buChar char="•"/>
            </a:pPr>
            <a:r>
              <a:rPr lang="es-ES_tradnl" sz="2400" dirty="0" smtClean="0"/>
              <a:t>Pluricelulares.</a:t>
            </a:r>
          </a:p>
          <a:p>
            <a:pPr>
              <a:buFont typeface="Arial"/>
              <a:buChar char="•"/>
            </a:pPr>
            <a:r>
              <a:rPr lang="es-ES_tradnl" sz="2400" dirty="0" smtClean="0"/>
              <a:t>Con tejidos.</a:t>
            </a:r>
          </a:p>
          <a:p>
            <a:pPr>
              <a:buFont typeface="Arial"/>
              <a:buChar char="•"/>
            </a:pPr>
            <a:r>
              <a:rPr lang="es-ES_tradnl" sz="2400" dirty="0" smtClean="0"/>
              <a:t>Casi siempre con órganos y aparatos</a:t>
            </a:r>
          </a:p>
          <a:p>
            <a:pPr>
              <a:buFont typeface="Arial"/>
              <a:buChar char="•"/>
            </a:pPr>
            <a:r>
              <a:rPr lang="es-ES_tradnl" sz="2400" dirty="0" smtClean="0"/>
              <a:t>Nutrición. heterótrofa.</a:t>
            </a:r>
            <a:endParaRPr lang="es-ES_tradnl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85443" y="1890183"/>
            <a:ext cx="13870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 smtClean="0">
                <a:solidFill>
                  <a:schemeClr val="accent6">
                    <a:lumMod val="75000"/>
                  </a:schemeClr>
                </a:solidFill>
              </a:rPr>
              <a:t>Animales</a:t>
            </a:r>
            <a:endParaRPr lang="es-ES_tradnl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2343150" y="8657167"/>
            <a:ext cx="2171700" cy="486833"/>
          </a:xfrm>
        </p:spPr>
        <p:txBody>
          <a:bodyPr/>
          <a:lstStyle/>
          <a:p>
            <a:r>
              <a:rPr lang="es-ES_tradnl" dirty="0" smtClean="0"/>
              <a:t>Silvia Pintado</a:t>
            </a:r>
            <a:endParaRPr lang="es-ES_trad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394</Words>
  <Application>Microsoft Macintosh PowerPoint</Application>
  <PresentationFormat>Presentación en pantalla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LOS SERES VIVOS</vt:lpstr>
      <vt:lpstr>¿Qué son las células? </vt:lpstr>
      <vt:lpstr>Tipos de seres vivos según las células </vt:lpstr>
      <vt:lpstr>Clasificación de seres vivos según nutrición </vt:lpstr>
      <vt:lpstr>Los 5 reinos de los seres vivos </vt:lpstr>
      <vt:lpstr>Los 5 reinos de los seres vivos </vt:lpstr>
      <vt:lpstr>Los 5 reinos de los seres vivos 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SERES VIVOS</dc:title>
  <dc:creator>Silvia Pintado</dc:creator>
  <cp:lastModifiedBy>mcarmen perez</cp:lastModifiedBy>
  <cp:revision>5</cp:revision>
  <dcterms:created xsi:type="dcterms:W3CDTF">2014-09-11T06:14:11Z</dcterms:created>
  <dcterms:modified xsi:type="dcterms:W3CDTF">2014-09-11T06:41:25Z</dcterms:modified>
</cp:coreProperties>
</file>