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750" r:id="rId1"/>
  </p:sldMasterIdLst>
  <p:notesMasterIdLst>
    <p:notesMasterId r:id="rId35"/>
  </p:notesMasterIdLst>
  <p:sldIdLst>
    <p:sldId id="256" r:id="rId2"/>
    <p:sldId id="258" r:id="rId3"/>
    <p:sldId id="259" r:id="rId4"/>
    <p:sldId id="345" r:id="rId5"/>
    <p:sldId id="346" r:id="rId6"/>
    <p:sldId id="261" r:id="rId7"/>
    <p:sldId id="262" r:id="rId8"/>
    <p:sldId id="348" r:id="rId9"/>
    <p:sldId id="366" r:id="rId10"/>
    <p:sldId id="374" r:id="rId11"/>
    <p:sldId id="375" r:id="rId12"/>
    <p:sldId id="367" r:id="rId13"/>
    <p:sldId id="368" r:id="rId14"/>
    <p:sldId id="369" r:id="rId15"/>
    <p:sldId id="370" r:id="rId16"/>
    <p:sldId id="372" r:id="rId17"/>
    <p:sldId id="371" r:id="rId18"/>
    <p:sldId id="373" r:id="rId19"/>
    <p:sldId id="376" r:id="rId20"/>
    <p:sldId id="355" r:id="rId21"/>
    <p:sldId id="377" r:id="rId22"/>
    <p:sldId id="361" r:id="rId23"/>
    <p:sldId id="378" r:id="rId24"/>
    <p:sldId id="379" r:id="rId25"/>
    <p:sldId id="380" r:id="rId26"/>
    <p:sldId id="381" r:id="rId27"/>
    <p:sldId id="383" r:id="rId28"/>
    <p:sldId id="384" r:id="rId29"/>
    <p:sldId id="385" r:id="rId30"/>
    <p:sldId id="386" r:id="rId31"/>
    <p:sldId id="387" r:id="rId32"/>
    <p:sldId id="388" r:id="rId33"/>
    <p:sldId id="382" r:id="rId34"/>
  </p:sldIdLst>
  <p:sldSz cx="9144000" cy="6858000" type="screen4x3"/>
  <p:notesSz cx="6858000" cy="9144000"/>
  <p:embeddedFontLst>
    <p:embeddedFont>
      <p:font typeface="Lustria"/>
      <p:regular r:id="rId36"/>
    </p:embeddedFont>
    <p:embeddedFont>
      <p:font typeface="Courgette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font" Target="fonts/font2.fntdata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Diapositiva de título con imagen">
  <p:cSld name="1_Diapositiva de título con image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Lustria"/>
              <a:buNone/>
              <a:defRPr sz="5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1E18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1E18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‹Nr.›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0.jpeg"/><Relationship Id="rId5" Type="http://schemas.openxmlformats.org/officeDocument/2006/relationships/image" Target="../media/image27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1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1337431" y="364982"/>
            <a:ext cx="6400800" cy="62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4000"/>
              <a:buFont typeface="Radley"/>
              <a:buNone/>
            </a:pPr>
            <a:r>
              <a:rPr lang="en-US" sz="4000" b="1" i="0" u="none" strike="noStrike" cap="none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LA MATERIA</a:t>
            </a:r>
            <a:endParaRPr sz="40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33741" y="4737985"/>
            <a:ext cx="3007246" cy="2120015"/>
          </a:xfrm>
          <a:prstGeom prst="ellipse">
            <a:avLst/>
          </a:prstGeom>
          <a:solidFill>
            <a:srgbClr val="ADC951">
              <a:alpha val="24705"/>
            </a:srgbClr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6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º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E.P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Material </a:t>
            </a:r>
            <a:r>
              <a:rPr lang="en-US" sz="1800" dirty="0" err="1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adaptado</a:t>
            </a:r>
            <a:r>
              <a:rPr lang="en-US" sz="1800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. </a:t>
            </a:r>
            <a:endParaRPr sz="1800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" name="Imagen 4" descr="propiedad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737" y="1273793"/>
            <a:ext cx="3670218" cy="3190267"/>
          </a:xfrm>
          <a:prstGeom prst="rect">
            <a:avLst/>
          </a:prstGeom>
        </p:spPr>
      </p:pic>
      <p:pic>
        <p:nvPicPr>
          <p:cNvPr id="6" name="Imagen 5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21" cy="12328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66287" y="6146287"/>
            <a:ext cx="1003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Shape 223"/>
          <p:cNvSpPr/>
          <p:nvPr/>
        </p:nvSpPr>
        <p:spPr>
          <a:xfrm>
            <a:off x="3834376" y="351802"/>
            <a:ext cx="1809142" cy="71185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12" descr="slide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42" y="1381300"/>
            <a:ext cx="8374722" cy="471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91965" y="1433063"/>
            <a:ext cx="8291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/>
              <a:t>¿Con qué instrumento se calcula el volumen de un cuerpo?</a:t>
            </a:r>
            <a:endParaRPr lang="es-ES_tradnl" sz="2400" dirty="0"/>
          </a:p>
        </p:txBody>
      </p:sp>
      <p:sp>
        <p:nvSpPr>
          <p:cNvPr id="16" name="Rectángulo 9"/>
          <p:cNvSpPr/>
          <p:nvPr/>
        </p:nvSpPr>
        <p:spPr>
          <a:xfrm>
            <a:off x="0" y="2604224"/>
            <a:ext cx="433247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900" dirty="0" smtClean="0"/>
              <a:t>Brújula</a:t>
            </a:r>
          </a:p>
          <a:p>
            <a:pPr algn="ctr"/>
            <a:endParaRPr lang="es-ES_tradnl" sz="2900" dirty="0" smtClean="0"/>
          </a:p>
          <a:p>
            <a:pPr algn="ctr"/>
            <a:r>
              <a:rPr lang="es-ES_tradnl" sz="2900" dirty="0" smtClean="0"/>
              <a:t>Balanza</a:t>
            </a:r>
          </a:p>
          <a:p>
            <a:pPr algn="ctr"/>
            <a:endParaRPr lang="es-ES_tradnl" sz="2900" dirty="0" smtClean="0"/>
          </a:p>
          <a:p>
            <a:pPr algn="ctr"/>
            <a:r>
              <a:rPr lang="es-ES_tradnl" sz="2900" dirty="0" smtClean="0"/>
              <a:t>Termómetro</a:t>
            </a:r>
          </a:p>
          <a:p>
            <a:pPr algn="ctr"/>
            <a:endParaRPr lang="es-ES_tradnl" sz="2900" dirty="0" smtClean="0"/>
          </a:p>
          <a:p>
            <a:pPr algn="ctr"/>
            <a:r>
              <a:rPr lang="es-ES_tradnl" sz="2900" dirty="0" smtClean="0"/>
              <a:t>Recipiente </a:t>
            </a:r>
            <a:endParaRPr lang="es-ES_tradnl" sz="2900" dirty="0"/>
          </a:p>
        </p:txBody>
      </p:sp>
      <p:pic>
        <p:nvPicPr>
          <p:cNvPr id="13" name="Imagen 12" descr="Probeta, vaso de bohemia y pip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75" y="2788944"/>
            <a:ext cx="4568308" cy="3116696"/>
          </a:xfrm>
          <a:prstGeom prst="rect">
            <a:avLst/>
          </a:prstGeom>
        </p:spPr>
      </p:pic>
      <p:sp>
        <p:nvSpPr>
          <p:cNvPr id="14" name="Shape 223"/>
          <p:cNvSpPr/>
          <p:nvPr/>
        </p:nvSpPr>
        <p:spPr>
          <a:xfrm>
            <a:off x="2316153" y="525574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ángulo 17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1019525" y="5204958"/>
            <a:ext cx="24505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51" name="Shape 251" descr="Flecha-derech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58674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Shape 223"/>
          <p:cNvSpPr/>
          <p:nvPr/>
        </p:nvSpPr>
        <p:spPr>
          <a:xfrm>
            <a:off x="3659197" y="308004"/>
            <a:ext cx="2340698" cy="71185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554735" y="1751911"/>
            <a:ext cx="4481499" cy="1029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La materia en estado </a:t>
            </a:r>
            <a:r>
              <a:rPr lang="es-ES_tradnl" sz="2000" dirty="0" smtClean="0">
                <a:solidFill>
                  <a:srgbClr val="00B050"/>
                </a:solidFill>
              </a:rPr>
              <a:t>sólido </a:t>
            </a:r>
            <a:r>
              <a:rPr lang="es-ES_tradnl" sz="2000" dirty="0" smtClean="0"/>
              <a:t>tiene forma propia y su volumen no cambia. </a:t>
            </a:r>
            <a:endParaRPr lang="es-ES_tradnl" sz="2000" dirty="0"/>
          </a:p>
        </p:txBody>
      </p:sp>
      <p:sp>
        <p:nvSpPr>
          <p:cNvPr id="15" name="Rectángulo 9"/>
          <p:cNvSpPr/>
          <p:nvPr/>
        </p:nvSpPr>
        <p:spPr>
          <a:xfrm>
            <a:off x="364957" y="3357829"/>
            <a:ext cx="4868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La materia en estado </a:t>
            </a:r>
            <a:r>
              <a:rPr lang="es-ES_tradnl" sz="2000" dirty="0" smtClean="0">
                <a:solidFill>
                  <a:srgbClr val="0070C0"/>
                </a:solidFill>
              </a:rPr>
              <a:t>líquido</a:t>
            </a:r>
            <a:r>
              <a:rPr lang="es-ES_tradnl" sz="2000" dirty="0" smtClean="0">
                <a:solidFill>
                  <a:srgbClr val="00B050"/>
                </a:solidFill>
              </a:rPr>
              <a:t> </a:t>
            </a:r>
            <a:r>
              <a:rPr lang="es-ES_tradnl" sz="2000" dirty="0" smtClean="0"/>
              <a:t>tiene volumen fijo, pero no tiene forma propia. </a:t>
            </a:r>
            <a:endParaRPr lang="es-ES_tradnl" sz="2000" dirty="0"/>
          </a:p>
        </p:txBody>
      </p:sp>
      <p:sp>
        <p:nvSpPr>
          <p:cNvPr id="16" name="Rectángulo 9"/>
          <p:cNvSpPr/>
          <p:nvPr/>
        </p:nvSpPr>
        <p:spPr>
          <a:xfrm>
            <a:off x="452547" y="4890750"/>
            <a:ext cx="4625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La materia en estado </a:t>
            </a:r>
            <a:r>
              <a:rPr lang="es-ES_tradnl" sz="2000" dirty="0" smtClean="0">
                <a:solidFill>
                  <a:srgbClr val="FF0000"/>
                </a:solidFill>
              </a:rPr>
              <a:t>gaseoso</a:t>
            </a:r>
            <a:r>
              <a:rPr lang="es-ES_tradnl" sz="2000" dirty="0" smtClean="0">
                <a:solidFill>
                  <a:srgbClr val="00B050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no </a:t>
            </a:r>
            <a:r>
              <a:rPr lang="es-ES_tradnl" sz="2000" dirty="0" smtClean="0"/>
              <a:t>tiene forma propia ni volumen fijo. </a:t>
            </a:r>
            <a:endParaRPr lang="es-ES_tradnl" sz="2000" dirty="0"/>
          </a:p>
        </p:txBody>
      </p:sp>
      <p:pic>
        <p:nvPicPr>
          <p:cNvPr id="2050" name="Picture 2" descr="Resultado de imagen de estado sol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4855" y="3414029"/>
            <a:ext cx="1405940" cy="1053709"/>
          </a:xfrm>
          <a:prstGeom prst="rect">
            <a:avLst/>
          </a:prstGeom>
          <a:noFill/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1638" y="4825217"/>
            <a:ext cx="1924266" cy="994533"/>
          </a:xfrm>
          <a:prstGeom prst="rect">
            <a:avLst/>
          </a:prstGeom>
          <a:noFill/>
        </p:spPr>
      </p:pic>
      <p:pic>
        <p:nvPicPr>
          <p:cNvPr id="2054" name="Picture 6" descr="Resultado de imagen de me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2313" y="1631852"/>
            <a:ext cx="1561661" cy="1561662"/>
          </a:xfrm>
          <a:prstGeom prst="rect">
            <a:avLst/>
          </a:prstGeom>
          <a:noFill/>
        </p:spPr>
      </p:pic>
      <p:sp>
        <p:nvSpPr>
          <p:cNvPr id="18" name="Rectángulo 9"/>
          <p:cNvSpPr/>
          <p:nvPr/>
        </p:nvSpPr>
        <p:spPr>
          <a:xfrm>
            <a:off x="442974" y="1276012"/>
            <a:ext cx="500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LOS ESTADOS DE LA MATERIA</a:t>
            </a:r>
            <a:endParaRPr lang="es-ES_trad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ángulo 9"/>
          <p:cNvSpPr/>
          <p:nvPr/>
        </p:nvSpPr>
        <p:spPr>
          <a:xfrm>
            <a:off x="1925568" y="1394050"/>
            <a:ext cx="6596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¿En qué estado se encuentra esta imagen?</a:t>
            </a:r>
            <a:endParaRPr lang="es-ES_tradnl" sz="2000" dirty="0"/>
          </a:p>
        </p:txBody>
      </p:sp>
      <p:sp>
        <p:nvSpPr>
          <p:cNvPr id="18" name="Rectángulo 9"/>
          <p:cNvSpPr/>
          <p:nvPr/>
        </p:nvSpPr>
        <p:spPr>
          <a:xfrm>
            <a:off x="2530529" y="779638"/>
            <a:ext cx="500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LOS ESTADOS DE LA MATERIA</a:t>
            </a:r>
            <a:endParaRPr lang="es-ES_tradnl" sz="2000" b="1" dirty="0"/>
          </a:p>
        </p:txBody>
      </p:sp>
      <p:sp>
        <p:nvSpPr>
          <p:cNvPr id="17" name="Rectángulo 9"/>
          <p:cNvSpPr/>
          <p:nvPr/>
        </p:nvSpPr>
        <p:spPr>
          <a:xfrm>
            <a:off x="756902" y="2806667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SÓLIDO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9" name="Rectángulo 9"/>
          <p:cNvSpPr/>
          <p:nvPr/>
        </p:nvSpPr>
        <p:spPr>
          <a:xfrm>
            <a:off x="783754" y="3845332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2060"/>
                </a:solidFill>
              </a:rPr>
              <a:t>LÍQUIDO</a:t>
            </a:r>
            <a:endParaRPr lang="es-ES_tradnl" sz="2800" dirty="0">
              <a:solidFill>
                <a:srgbClr val="002060"/>
              </a:solidFill>
            </a:endParaRPr>
          </a:p>
        </p:txBody>
      </p:sp>
      <p:sp>
        <p:nvSpPr>
          <p:cNvPr id="20" name="Rectángulo 9"/>
          <p:cNvSpPr/>
          <p:nvPr/>
        </p:nvSpPr>
        <p:spPr>
          <a:xfrm>
            <a:off x="766282" y="4968403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GASEOSO</a:t>
            </a:r>
            <a:endParaRPr lang="es-ES_tradnl" sz="2800" dirty="0">
              <a:solidFill>
                <a:srgbClr val="FF0000"/>
              </a:solidFill>
            </a:endParaRPr>
          </a:p>
        </p:txBody>
      </p:sp>
      <p:pic>
        <p:nvPicPr>
          <p:cNvPr id="15" name="Imagen 14" descr="gaseo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88" y="2569469"/>
            <a:ext cx="5003993" cy="2837835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 rot="8356964">
            <a:off x="7036240" y="2542686"/>
            <a:ext cx="1475190" cy="213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ctángulo 2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hlinkClick r:id="" action="ppaction://hlinkshowjump?jump=nextslide"/>
          </p:cNvPr>
          <p:cNvSpPr/>
          <p:nvPr/>
        </p:nvSpPr>
        <p:spPr>
          <a:xfrm>
            <a:off x="724199" y="4880057"/>
            <a:ext cx="227334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ángulo 9"/>
          <p:cNvSpPr/>
          <p:nvPr/>
        </p:nvSpPr>
        <p:spPr>
          <a:xfrm>
            <a:off x="1619004" y="1569241"/>
            <a:ext cx="6596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¿En qué estado se encuentra esta imagen?</a:t>
            </a:r>
            <a:endParaRPr lang="es-ES_tradnl" sz="2000" dirty="0"/>
          </a:p>
        </p:txBody>
      </p:sp>
      <p:sp>
        <p:nvSpPr>
          <p:cNvPr id="18" name="Rectángulo 9"/>
          <p:cNvSpPr/>
          <p:nvPr/>
        </p:nvSpPr>
        <p:spPr>
          <a:xfrm>
            <a:off x="2545127" y="765038"/>
            <a:ext cx="500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LOS ESTADOS DE LA MATERIA</a:t>
            </a:r>
            <a:endParaRPr lang="es-ES_tradnl" sz="2000" b="1" dirty="0"/>
          </a:p>
        </p:txBody>
      </p:sp>
      <p:sp>
        <p:nvSpPr>
          <p:cNvPr id="17" name="Rectángulo 9"/>
          <p:cNvSpPr/>
          <p:nvPr/>
        </p:nvSpPr>
        <p:spPr>
          <a:xfrm>
            <a:off x="1253244" y="2821266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SÓLIDO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9" name="Rectángulo 9"/>
          <p:cNvSpPr/>
          <p:nvPr/>
        </p:nvSpPr>
        <p:spPr>
          <a:xfrm>
            <a:off x="1250900" y="3859931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2060"/>
                </a:solidFill>
              </a:rPr>
              <a:t>LÍQUIDO</a:t>
            </a:r>
            <a:endParaRPr lang="es-ES_tradnl" sz="2800" dirty="0">
              <a:solidFill>
                <a:srgbClr val="002060"/>
              </a:solidFill>
            </a:endParaRPr>
          </a:p>
        </p:txBody>
      </p:sp>
      <p:sp>
        <p:nvSpPr>
          <p:cNvPr id="20" name="Rectángulo 9"/>
          <p:cNvSpPr/>
          <p:nvPr/>
        </p:nvSpPr>
        <p:spPr>
          <a:xfrm>
            <a:off x="1262623" y="4983002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GASEOSO</a:t>
            </a:r>
            <a:endParaRPr lang="es-ES_tradnl" sz="2800" dirty="0">
              <a:solidFill>
                <a:srgbClr val="FF0000"/>
              </a:solidFill>
            </a:endParaRPr>
          </a:p>
        </p:txBody>
      </p:sp>
      <p:pic>
        <p:nvPicPr>
          <p:cNvPr id="15" name="Imagen 14" descr="slide-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58" y="2408878"/>
            <a:ext cx="4340845" cy="3255634"/>
          </a:xfrm>
          <a:prstGeom prst="rect">
            <a:avLst/>
          </a:prstGeom>
        </p:spPr>
      </p:pic>
      <p:sp>
        <p:nvSpPr>
          <p:cNvPr id="16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307975" y="-12192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Rectángulo 2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hlinkClick r:id="" action="ppaction://hlinkshowjump?jump=nextslide"/>
          </p:cNvPr>
          <p:cNvSpPr/>
          <p:nvPr/>
        </p:nvSpPr>
        <p:spPr>
          <a:xfrm>
            <a:off x="1196720" y="2723893"/>
            <a:ext cx="163840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ángulo 9"/>
          <p:cNvSpPr/>
          <p:nvPr/>
        </p:nvSpPr>
        <p:spPr>
          <a:xfrm>
            <a:off x="1619004" y="1569241"/>
            <a:ext cx="6596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¿En qué estado se encuentra esta imagen?</a:t>
            </a:r>
            <a:endParaRPr lang="es-ES_tradnl" sz="2000" dirty="0"/>
          </a:p>
        </p:txBody>
      </p:sp>
      <p:sp>
        <p:nvSpPr>
          <p:cNvPr id="18" name="Rectángulo 9"/>
          <p:cNvSpPr/>
          <p:nvPr/>
        </p:nvSpPr>
        <p:spPr>
          <a:xfrm>
            <a:off x="2545127" y="765038"/>
            <a:ext cx="500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LOS ESTADOS DE LA MATERIA</a:t>
            </a:r>
            <a:endParaRPr lang="es-ES_tradnl" sz="2000" b="1" dirty="0"/>
          </a:p>
        </p:txBody>
      </p:sp>
      <p:sp>
        <p:nvSpPr>
          <p:cNvPr id="17" name="Rectángulo 9"/>
          <p:cNvSpPr/>
          <p:nvPr/>
        </p:nvSpPr>
        <p:spPr>
          <a:xfrm>
            <a:off x="1253244" y="2821266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SÓLIDO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9" name="Rectángulo 9"/>
          <p:cNvSpPr/>
          <p:nvPr/>
        </p:nvSpPr>
        <p:spPr>
          <a:xfrm>
            <a:off x="1250900" y="3859931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2060"/>
                </a:solidFill>
              </a:rPr>
              <a:t>LÍQUIDO</a:t>
            </a:r>
            <a:endParaRPr lang="es-ES_tradnl" sz="2800" dirty="0">
              <a:solidFill>
                <a:srgbClr val="002060"/>
              </a:solidFill>
            </a:endParaRPr>
          </a:p>
        </p:txBody>
      </p:sp>
      <p:sp>
        <p:nvSpPr>
          <p:cNvPr id="20" name="Rectángulo 9"/>
          <p:cNvSpPr/>
          <p:nvPr/>
        </p:nvSpPr>
        <p:spPr>
          <a:xfrm>
            <a:off x="1262623" y="4983002"/>
            <a:ext cx="388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GASEOSO</a:t>
            </a:r>
            <a:endParaRPr lang="es-ES_tradnl" sz="2800" dirty="0">
              <a:solidFill>
                <a:srgbClr val="FF0000"/>
              </a:solidFill>
            </a:endParaRPr>
          </a:p>
        </p:txBody>
      </p:sp>
      <p:pic>
        <p:nvPicPr>
          <p:cNvPr id="15" name="Imagen 14" descr="eye-q-liquido-para-nino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270" y="2670761"/>
            <a:ext cx="3736857" cy="3059552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 rot="8356964">
            <a:off x="5970564" y="2703277"/>
            <a:ext cx="1475190" cy="213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AutoShape 8" descr="Resultado de imagen de materia">
            <a:hlinkClick r:id="" action="ppaction://hlinkshowjump?jump=firstslide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9143999" cy="822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Rectángulo 2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hlinkClick r:id="" action="ppaction://hlinkshowjump?jump=nextslide"/>
          </p:cNvPr>
          <p:cNvSpPr/>
          <p:nvPr/>
        </p:nvSpPr>
        <p:spPr>
          <a:xfrm>
            <a:off x="1285317" y="3654293"/>
            <a:ext cx="184512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Shape 223"/>
          <p:cNvSpPr/>
          <p:nvPr/>
        </p:nvSpPr>
        <p:spPr>
          <a:xfrm>
            <a:off x="1951197" y="350382"/>
            <a:ext cx="4909996" cy="34828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437553" y="4342129"/>
            <a:ext cx="3402804" cy="133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LAS SUSTANCIAS PURAS Son aquellas que están formadas por un tipo de materia.</a:t>
            </a:r>
            <a:endParaRPr lang="es-ES_tradnl" sz="2000" dirty="0"/>
          </a:p>
        </p:txBody>
      </p:sp>
      <p:sp>
        <p:nvSpPr>
          <p:cNvPr id="18" name="Rectángulo 9"/>
          <p:cNvSpPr/>
          <p:nvPr/>
        </p:nvSpPr>
        <p:spPr>
          <a:xfrm>
            <a:off x="2545127" y="765038"/>
            <a:ext cx="500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SUSTANCIAS PURAS y MEZCLAS</a:t>
            </a:r>
            <a:endParaRPr lang="es-ES_tradnl" sz="2000" b="1" dirty="0"/>
          </a:p>
        </p:txBody>
      </p:sp>
      <p:pic>
        <p:nvPicPr>
          <p:cNvPr id="22" name="Imagen 21" descr="Unkn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38" y="2116892"/>
            <a:ext cx="2967585" cy="2222824"/>
          </a:xfrm>
          <a:prstGeom prst="rect">
            <a:avLst/>
          </a:prstGeom>
        </p:spPr>
      </p:pic>
      <p:sp>
        <p:nvSpPr>
          <p:cNvPr id="23" name="Rectángulo 9"/>
          <p:cNvSpPr/>
          <p:nvPr/>
        </p:nvSpPr>
        <p:spPr>
          <a:xfrm>
            <a:off x="5378021" y="4422546"/>
            <a:ext cx="3402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/>
              <a:t>MEZCLAS</a:t>
            </a:r>
          </a:p>
          <a:p>
            <a:r>
              <a:rPr lang="es-ES_tradnl" sz="2000" dirty="0" smtClean="0"/>
              <a:t>Son aquellas sustancias que están formadas por varios tipos de materia</a:t>
            </a:r>
            <a:endParaRPr lang="es-ES_tradnl" sz="2000" dirty="0"/>
          </a:p>
        </p:txBody>
      </p:sp>
      <p:pic>
        <p:nvPicPr>
          <p:cNvPr id="29" name="Imagen 28" descr="conglomerado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004" y="2035731"/>
            <a:ext cx="3383952" cy="24590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Shape 223"/>
          <p:cNvSpPr/>
          <p:nvPr/>
        </p:nvSpPr>
        <p:spPr>
          <a:xfrm>
            <a:off x="3474392" y="308004"/>
            <a:ext cx="2525503" cy="71185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4355937" y="4803155"/>
            <a:ext cx="4481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/>
              <a:t>Es una mezcla heterogénea, podemos diferenciar sus componentes fácilmente.</a:t>
            </a:r>
            <a:endParaRPr lang="es-ES_tradnl" sz="2000" dirty="0"/>
          </a:p>
        </p:txBody>
      </p:sp>
      <p:sp>
        <p:nvSpPr>
          <p:cNvPr id="18" name="Rectángulo 9"/>
          <p:cNvSpPr/>
          <p:nvPr/>
        </p:nvSpPr>
        <p:spPr>
          <a:xfrm>
            <a:off x="442973" y="1276012"/>
            <a:ext cx="8432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DISOLUCIONES: MEZCLAS HOMOGÉNEAS Y HETEROGÉNEAS.</a:t>
            </a:r>
            <a:endParaRPr lang="es-ES_tradnl" sz="2000" b="1" dirty="0"/>
          </a:p>
        </p:txBody>
      </p:sp>
      <p:pic>
        <p:nvPicPr>
          <p:cNvPr id="19" name="Imagen 18" descr="heterogen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15" y="2011855"/>
            <a:ext cx="4157729" cy="2338722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364957" y="4645461"/>
            <a:ext cx="4321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dirty="0" smtClean="0"/>
              <a:t>Es una mezcla homogénea porque no se puede distinguir los elementos que la componen, en este caso el café y la leche, ya que lo único que se ve es el color café claro del café con leche.</a:t>
            </a:r>
            <a:endParaRPr lang="es-ES_tradnl" sz="1800" dirty="0"/>
          </a:p>
        </p:txBody>
      </p:sp>
      <p:pic>
        <p:nvPicPr>
          <p:cNvPr id="21" name="Imagen 20" descr="cocktails_withbarristagrandicedcaflat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3" y="2112676"/>
            <a:ext cx="3255938" cy="23336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Shape 223"/>
          <p:cNvSpPr/>
          <p:nvPr/>
        </p:nvSpPr>
        <p:spPr>
          <a:xfrm>
            <a:off x="1951197" y="350382"/>
            <a:ext cx="4909996" cy="34828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248166" y="3750260"/>
            <a:ext cx="2997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IMANTACIÓN</a:t>
            </a:r>
          </a:p>
          <a:p>
            <a:pPr algn="ctr"/>
            <a:r>
              <a:rPr lang="es-ES_tradnl" sz="2000" dirty="0" smtClean="0"/>
              <a:t>Si tenemos una mezcla de materiales metálicos con otros materiales no metálicos separar el hierro utilizando un imán. El imán atrae el metal</a:t>
            </a:r>
            <a:endParaRPr lang="es-ES_tradnl" sz="2000" dirty="0"/>
          </a:p>
        </p:txBody>
      </p:sp>
      <p:sp>
        <p:nvSpPr>
          <p:cNvPr id="18" name="Rectángulo 9"/>
          <p:cNvSpPr/>
          <p:nvPr/>
        </p:nvSpPr>
        <p:spPr>
          <a:xfrm>
            <a:off x="1169142" y="765038"/>
            <a:ext cx="7236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¿CÓMO PODEMOS SEPARAR ALGUNAS MEZCLAS?</a:t>
            </a:r>
            <a:endParaRPr lang="es-ES_tradnl" sz="2000" b="1" dirty="0"/>
          </a:p>
        </p:txBody>
      </p:sp>
      <p:sp>
        <p:nvSpPr>
          <p:cNvPr id="23" name="Rectángulo 9"/>
          <p:cNvSpPr/>
          <p:nvPr/>
        </p:nvSpPr>
        <p:spPr>
          <a:xfrm>
            <a:off x="3207798" y="3742069"/>
            <a:ext cx="2960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/>
              <a:t>FILTRACIÓN</a:t>
            </a:r>
          </a:p>
          <a:p>
            <a:pPr algn="ctr"/>
            <a:r>
              <a:rPr lang="es-ES_tradnl" sz="2000" dirty="0" smtClean="0"/>
              <a:t>Si tenemos un líquido y un sólido junto, podemos filtrarlo pasándolo por un colador. </a:t>
            </a:r>
          </a:p>
          <a:p>
            <a:pPr algn="ctr"/>
            <a:r>
              <a:rPr lang="es-ES_tradnl" sz="2000" dirty="0" smtClean="0"/>
              <a:t>El sólido queda en una parte y el líquido en otra.</a:t>
            </a:r>
          </a:p>
        </p:txBody>
      </p:sp>
      <p:pic>
        <p:nvPicPr>
          <p:cNvPr id="13" name="Imagen 12" descr="Unkn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8" y="1481697"/>
            <a:ext cx="2642887" cy="2206810"/>
          </a:xfrm>
          <a:prstGeom prst="rect">
            <a:avLst/>
          </a:prstGeom>
        </p:spPr>
      </p:pic>
      <p:pic>
        <p:nvPicPr>
          <p:cNvPr id="15" name="Imagen 14" descr="4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881" y="1572151"/>
            <a:ext cx="2096200" cy="2096200"/>
          </a:xfrm>
          <a:prstGeom prst="rect">
            <a:avLst/>
          </a:prstGeom>
        </p:spPr>
      </p:pic>
      <p:pic>
        <p:nvPicPr>
          <p:cNvPr id="16" name="Imagen 15" descr="503bb316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70" y="1503844"/>
            <a:ext cx="2912881" cy="218466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966656" y="3845382"/>
            <a:ext cx="2915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/>
              <a:t>EVAPORACIÓN.</a:t>
            </a:r>
          </a:p>
          <a:p>
            <a:pPr algn="ctr"/>
            <a:endParaRPr lang="es-ES_tradnl" sz="1800" dirty="0" smtClean="0"/>
          </a:p>
          <a:p>
            <a:pPr algn="ctr"/>
            <a:r>
              <a:rPr lang="es-ES_tradnl" sz="1800" dirty="0" smtClean="0"/>
              <a:t>Si calentamos una mezcla homogénea de un sólido con un líquido, podemos separar el sólido por evaporación del líquido. </a:t>
            </a:r>
          </a:p>
          <a:p>
            <a:pPr algn="ctr"/>
            <a:r>
              <a:rPr lang="es-ES_tradnl" sz="1800" dirty="0" err="1" smtClean="0"/>
              <a:t>Ej</a:t>
            </a:r>
            <a:r>
              <a:rPr lang="es-ES_tradnl" sz="1800" dirty="0" smtClean="0"/>
              <a:t>: salinas.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Shape 223"/>
          <p:cNvSpPr/>
          <p:nvPr/>
        </p:nvSpPr>
        <p:spPr>
          <a:xfrm>
            <a:off x="2011669" y="511628"/>
            <a:ext cx="4909996" cy="34828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PONTE A PRUEBA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ángulo 9"/>
          <p:cNvSpPr/>
          <p:nvPr/>
        </p:nvSpPr>
        <p:spPr>
          <a:xfrm>
            <a:off x="1080952" y="1571268"/>
            <a:ext cx="7236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VAMOS A VER CUÁNTO HAS APRENDIDO.</a:t>
            </a:r>
          </a:p>
          <a:p>
            <a:endParaRPr lang="es-ES_tradnl" sz="2000" b="1" dirty="0"/>
          </a:p>
        </p:txBody>
      </p:sp>
      <p:pic>
        <p:nvPicPr>
          <p:cNvPr id="19" name="Imagen 18" descr="lamateria-151117162533-lva1-app6892-thumbnail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078" y="2559783"/>
            <a:ext cx="4924725" cy="3693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685800" y="1905000"/>
            <a:ext cx="7848600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94"/>
          <p:cNvSpPr txBox="1">
            <a:spLocks noGrp="1"/>
          </p:cNvSpPr>
          <p:nvPr>
            <p:ph type="ctrTitle"/>
          </p:nvPr>
        </p:nvSpPr>
        <p:spPr>
          <a:xfrm>
            <a:off x="354829" y="1101327"/>
            <a:ext cx="8433338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558F2D"/>
              </a:buClr>
              <a:buSzPts val="4000"/>
            </a:pPr>
            <a:r>
              <a:rPr lang="es-ES" sz="2400" b="1" dirty="0" smtClean="0">
                <a:solidFill>
                  <a:schemeClr val="tx1"/>
                </a:solidFill>
                <a:latin typeface="Radley"/>
                <a:ea typeface="Radley"/>
                <a:cs typeface="Radley"/>
                <a:sym typeface="Radley"/>
              </a:rPr>
              <a:t>Mira a tu alrededor, todo lo que ves, todo lo que te rodea, está hecho por materia. La materia tiene muchas formas y puede cambiar. Toda la materia se puede ver, tocar, oír, oler o </a:t>
            </a:r>
            <a:r>
              <a:rPr lang="es-ES" sz="2400" b="1" dirty="0" smtClean="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saborear</a:t>
            </a:r>
            <a:r>
              <a:rPr lang="es-ES" sz="2000" b="1" dirty="0" smtClean="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. </a:t>
            </a:r>
            <a:endParaRPr sz="3200" b="1" i="0" u="none" strike="noStrike" cap="none" dirty="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178182" name="Picture 6" descr="Resultado de imagen de mat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515" y="3088912"/>
            <a:ext cx="5426806" cy="3272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2364923" y="326062"/>
            <a:ext cx="5985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LA MATERIA</a:t>
            </a:r>
            <a:r>
              <a:rPr lang="es-ES" sz="4800" b="1" dirty="0" smtClean="0">
                <a:solidFill>
                  <a:schemeClr val="tx1"/>
                </a:solidFill>
                <a:latin typeface="Radley"/>
                <a:ea typeface="Radley"/>
                <a:cs typeface="Radley"/>
                <a:sym typeface="Radley"/>
              </a:rPr>
              <a:t> </a:t>
            </a:r>
            <a:endParaRPr lang="es-ES_tradn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552137" y="1511683"/>
            <a:ext cx="6244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Indica cuál de las siguientes mezclas es homogénea.</a:t>
            </a:r>
            <a:endParaRPr lang="es-ES_tradnl" sz="2000" dirty="0"/>
          </a:p>
        </p:txBody>
      </p:sp>
      <p:pic>
        <p:nvPicPr>
          <p:cNvPr id="11" name="Imagen 10" descr="colac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79" y="2686263"/>
            <a:ext cx="2335296" cy="2511072"/>
          </a:xfrm>
          <a:prstGeom prst="rect">
            <a:avLst/>
          </a:prstGeom>
        </p:spPr>
      </p:pic>
      <p:pic>
        <p:nvPicPr>
          <p:cNvPr id="12" name="Imagen 11" descr="heterogen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23" y="2096829"/>
            <a:ext cx="2812770" cy="1582183"/>
          </a:xfrm>
          <a:prstGeom prst="rect">
            <a:avLst/>
          </a:prstGeom>
        </p:spPr>
      </p:pic>
      <p:pic>
        <p:nvPicPr>
          <p:cNvPr id="13" name="Imagen 12" descr="sb10067958dv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91" y="4278013"/>
            <a:ext cx="2934255" cy="1956170"/>
          </a:xfrm>
          <a:prstGeom prst="rect">
            <a:avLst/>
          </a:prstGeom>
        </p:spPr>
      </p:pic>
      <p:pic>
        <p:nvPicPr>
          <p:cNvPr id="14" name="Imagen 13" descr="conglomerado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9227" y="3679457"/>
            <a:ext cx="2350003" cy="1707669"/>
          </a:xfrm>
          <a:prstGeom prst="rect">
            <a:avLst/>
          </a:prstGeom>
        </p:spPr>
      </p:pic>
      <p:sp>
        <p:nvSpPr>
          <p:cNvPr id="15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ángulo 17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2953251" y="2502370"/>
            <a:ext cx="1934378" cy="28732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552137" y="1511683"/>
            <a:ext cx="6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Indica cuál de las siguientes mezclas es heterogénea.</a:t>
            </a:r>
            <a:endParaRPr lang="es-ES_tradnl" sz="2000" dirty="0"/>
          </a:p>
        </p:txBody>
      </p:sp>
      <p:pic>
        <p:nvPicPr>
          <p:cNvPr id="11" name="Imagen 10" descr="colac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98" y="2423476"/>
            <a:ext cx="2335296" cy="2511072"/>
          </a:xfrm>
          <a:prstGeom prst="rect">
            <a:avLst/>
          </a:prstGeom>
        </p:spPr>
      </p:pic>
      <p:pic>
        <p:nvPicPr>
          <p:cNvPr id="15" name="Imagen 14" descr="cocktails_withbarristagrandicedcaflat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776" y="2747498"/>
            <a:ext cx="3051454" cy="2187049"/>
          </a:xfrm>
          <a:prstGeom prst="rect">
            <a:avLst/>
          </a:prstGeom>
        </p:spPr>
      </p:pic>
      <p:pic>
        <p:nvPicPr>
          <p:cNvPr id="17" name="Imagen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67" y="3040058"/>
            <a:ext cx="2621953" cy="187989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83932" y="5299529"/>
            <a:ext cx="147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Agua con aceite</a:t>
            </a:r>
            <a:endParaRPr lang="es-ES_tradn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495408" y="5291338"/>
            <a:ext cx="181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Leche con Cola Cao</a:t>
            </a:r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596661" y="5341543"/>
            <a:ext cx="1382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Café con leche</a:t>
            </a:r>
            <a:endParaRPr lang="es-ES_tradnl" dirty="0"/>
          </a:p>
        </p:txBody>
      </p:sp>
      <p:sp>
        <p:nvSpPr>
          <p:cNvPr id="21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ctángulo 2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hlinkClick r:id="" action="ppaction://hlinkshowjump?jump=nextslide"/>
          </p:cNvPr>
          <p:cNvSpPr/>
          <p:nvPr/>
        </p:nvSpPr>
        <p:spPr>
          <a:xfrm>
            <a:off x="-1" y="2915881"/>
            <a:ext cx="2790821" cy="278465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939009" y="1511683"/>
            <a:ext cx="737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Si en una mezcla, se distinguen a simple vista los materiales que la forman. ¿De qué tipo de mezcla se trata?.</a:t>
            </a:r>
            <a:endParaRPr lang="es-ES_tradnl" sz="2000" dirty="0"/>
          </a:p>
        </p:txBody>
      </p:sp>
      <p:sp>
        <p:nvSpPr>
          <p:cNvPr id="10" name="Rectángulo 9"/>
          <p:cNvSpPr/>
          <p:nvPr/>
        </p:nvSpPr>
        <p:spPr>
          <a:xfrm>
            <a:off x="756901" y="2827106"/>
            <a:ext cx="7710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SÓLIDO				HETEROGÉNEA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DESTILACIÓN			HOMOGÉNEA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1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5154075" y="2812503"/>
            <a:ext cx="354324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939009" y="1511683"/>
            <a:ext cx="737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¿Qué nombre recibe la propiedad de cualquier material que determina el espacio que ocupa?</a:t>
            </a:r>
            <a:endParaRPr lang="es-ES_tradnl" sz="2000" dirty="0"/>
          </a:p>
        </p:txBody>
      </p:sp>
      <p:sp>
        <p:nvSpPr>
          <p:cNvPr id="10" name="Rectángulo 9"/>
          <p:cNvSpPr/>
          <p:nvPr/>
        </p:nvSpPr>
        <p:spPr>
          <a:xfrm>
            <a:off x="756901" y="2827106"/>
            <a:ext cx="7710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PESO				DENSIDAD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VOLUMEN			MASA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1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576537" y="4865289"/>
            <a:ext cx="231764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05436" y="1920463"/>
            <a:ext cx="737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Si calentamos una mezcla homogénea </a:t>
            </a:r>
          </a:p>
          <a:p>
            <a:r>
              <a:rPr lang="es-ES_tradnl" sz="2000" dirty="0" smtClean="0"/>
              <a:t>¿qué proceso estamos haciendo?</a:t>
            </a:r>
            <a:endParaRPr lang="es-ES_tradnl" sz="2000" dirty="0"/>
          </a:p>
        </p:txBody>
      </p:sp>
      <p:sp>
        <p:nvSpPr>
          <p:cNvPr id="10" name="Rectángulo 9"/>
          <p:cNvSpPr/>
          <p:nvPr/>
        </p:nvSpPr>
        <p:spPr>
          <a:xfrm>
            <a:off x="654713" y="3810406"/>
            <a:ext cx="7710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FILTRACIÓN			EVAPORACIÓN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DECANTACIÓN			IMANTACIÓN		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pic>
        <p:nvPicPr>
          <p:cNvPr id="11" name="Imagen 10" descr="503bb31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70" y="1503844"/>
            <a:ext cx="2912881" cy="2184661"/>
          </a:xfrm>
          <a:prstGeom prst="rect">
            <a:avLst/>
          </a:prstGeom>
        </p:spPr>
      </p:pic>
      <p:sp>
        <p:nvSpPr>
          <p:cNvPr id="12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AutoShape 8" descr="Resultado de imagen de materia">
            <a:hlinkClick r:id="" action="ppaction://hlinkshowjump?jump=firstslide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9143999" cy="822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ángulo 14">
            <a:hlinkClick r:id="" action="ppaction://hlinkshowjump?jump=firstslide"/>
          </p:cNvPr>
          <p:cNvSpPr/>
          <p:nvPr/>
        </p:nvSpPr>
        <p:spPr>
          <a:xfrm>
            <a:off x="-826357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5124541" y="3698598"/>
            <a:ext cx="298212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05437" y="1920463"/>
            <a:ext cx="5163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Si utilizamos un imán para separar el metal</a:t>
            </a:r>
          </a:p>
          <a:p>
            <a:r>
              <a:rPr lang="es-ES_tradnl" sz="2000" dirty="0" smtClean="0"/>
              <a:t>Que tenemos mezclado con tierra ¿Qué proceso estamos haciendo?</a:t>
            </a:r>
            <a:endParaRPr lang="es-ES_tradnl" sz="2000" dirty="0"/>
          </a:p>
        </p:txBody>
      </p:sp>
      <p:sp>
        <p:nvSpPr>
          <p:cNvPr id="10" name="Rectángulo 9"/>
          <p:cNvSpPr/>
          <p:nvPr/>
        </p:nvSpPr>
        <p:spPr>
          <a:xfrm>
            <a:off x="654713" y="3810406"/>
            <a:ext cx="7710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FILTRACIÓN			EVAPORACIÓN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DECANTACIÓN			IMANTACIÓN		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pic>
        <p:nvPicPr>
          <p:cNvPr id="12" name="Imagen 11" descr="Unkn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49" y="1262708"/>
            <a:ext cx="2642887" cy="2206810"/>
          </a:xfrm>
          <a:prstGeom prst="rect">
            <a:avLst/>
          </a:prstGeom>
        </p:spPr>
      </p:pic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ángulo 15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hlinkClick r:id="" action="ppaction://hlinkshowjump?jump=nextslide"/>
          </p:cNvPr>
          <p:cNvSpPr/>
          <p:nvPr/>
        </p:nvSpPr>
        <p:spPr>
          <a:xfrm>
            <a:off x="5198373" y="5441250"/>
            <a:ext cx="270156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05437" y="1920463"/>
            <a:ext cx="516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Si colamos los espaguetis para quitarles el caldo. ¿Qué proceso estamos haciendo?</a:t>
            </a:r>
            <a:endParaRPr lang="es-ES_tradnl" sz="2000" dirty="0"/>
          </a:p>
        </p:txBody>
      </p:sp>
      <p:sp>
        <p:nvSpPr>
          <p:cNvPr id="10" name="Rectángulo 9"/>
          <p:cNvSpPr/>
          <p:nvPr/>
        </p:nvSpPr>
        <p:spPr>
          <a:xfrm>
            <a:off x="654713" y="3810406"/>
            <a:ext cx="7710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FILTRACIÓN			EVAPORACIÓN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DECANTACIÓN			IMANTACIÓN		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pic>
        <p:nvPicPr>
          <p:cNvPr id="11" name="Imagen 10" descr="4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956" y="1469956"/>
            <a:ext cx="2096200" cy="2096200"/>
          </a:xfrm>
          <a:prstGeom prst="rect">
            <a:avLst/>
          </a:prstGeom>
        </p:spPr>
      </p:pic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240">
            <a:hlinkClick r:id="" action="ppaction://hlinkshowjump?jump=nextslide"/>
          </p:cNvPr>
          <p:cNvSpPr/>
          <p:nvPr/>
        </p:nvSpPr>
        <p:spPr>
          <a:xfrm flipV="1">
            <a:off x="686119" y="3868801"/>
            <a:ext cx="2861263" cy="80296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" name="Rectángulo 15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hlinkClick r:id="" action="ppaction://hlinkshowjump?jump=nextslide"/>
          </p:cNvPr>
          <p:cNvSpPr/>
          <p:nvPr/>
        </p:nvSpPr>
        <p:spPr>
          <a:xfrm>
            <a:off x="650368" y="3787207"/>
            <a:ext cx="230288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29914" y="1905863"/>
            <a:ext cx="8189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El volumen de un cuerpo se mide en: </a:t>
            </a:r>
            <a:endParaRPr lang="es-ES_tradnl" sz="3200" dirty="0"/>
          </a:p>
        </p:txBody>
      </p:sp>
      <p:sp>
        <p:nvSpPr>
          <p:cNvPr id="10" name="Rectángulo 9"/>
          <p:cNvSpPr/>
          <p:nvPr/>
        </p:nvSpPr>
        <p:spPr>
          <a:xfrm>
            <a:off x="654713" y="3810406"/>
            <a:ext cx="8489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METROS Y </a:t>
            </a:r>
            <a:r>
              <a:rPr lang="es-ES_tradnl" sz="2800" dirty="0" err="1" smtClean="0">
                <a:solidFill>
                  <a:srgbClr val="00B050"/>
                </a:solidFill>
              </a:rPr>
              <a:t>Km</a:t>
            </a:r>
            <a:r>
              <a:rPr lang="es-ES_tradnl" sz="2800" dirty="0" smtClean="0">
                <a:solidFill>
                  <a:srgbClr val="00B050"/>
                </a:solidFill>
              </a:rPr>
              <a:t>				LITROS Y</a:t>
            </a:r>
          </a:p>
          <a:p>
            <a:r>
              <a:rPr lang="es-ES_tradnl" sz="2800" dirty="0" smtClean="0">
                <a:solidFill>
                  <a:srgbClr val="00B050"/>
                </a:solidFill>
              </a:rPr>
              <a:t>					METROS CÚBICOS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KILOS Y GRAMOS	         HORAS Y MINUTOS		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4931928" y="3905353"/>
            <a:ext cx="3721094" cy="99770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107175" y="3746500"/>
            <a:ext cx="2209800" cy="20574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74807" y="1905863"/>
            <a:ext cx="856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masa de un cuerpo se mide en: </a:t>
            </a:r>
            <a:endParaRPr lang="es-ES_tradnl" sz="3600" dirty="0"/>
          </a:p>
        </p:txBody>
      </p:sp>
      <p:sp>
        <p:nvSpPr>
          <p:cNvPr id="10" name="Rectángulo 9"/>
          <p:cNvSpPr/>
          <p:nvPr/>
        </p:nvSpPr>
        <p:spPr>
          <a:xfrm>
            <a:off x="654713" y="3810406"/>
            <a:ext cx="8489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</a:rPr>
              <a:t>METROS Y </a:t>
            </a:r>
            <a:r>
              <a:rPr lang="es-ES_tradnl" sz="2800" dirty="0" err="1" smtClean="0">
                <a:solidFill>
                  <a:srgbClr val="00B050"/>
                </a:solidFill>
              </a:rPr>
              <a:t>Km</a:t>
            </a:r>
            <a:r>
              <a:rPr lang="es-ES_tradnl" sz="2800" dirty="0" smtClean="0">
                <a:solidFill>
                  <a:srgbClr val="00B050"/>
                </a:solidFill>
              </a:rPr>
              <a:t>				LITROS Y</a:t>
            </a:r>
          </a:p>
          <a:p>
            <a:r>
              <a:rPr lang="es-ES_tradnl" sz="2800" dirty="0" smtClean="0">
                <a:solidFill>
                  <a:srgbClr val="00B050"/>
                </a:solidFill>
              </a:rPr>
              <a:t>					METROS CÚBICOS</a:t>
            </a: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endParaRPr lang="es-ES_tradnl" sz="2800" dirty="0" smtClean="0">
              <a:solidFill>
                <a:srgbClr val="00B050"/>
              </a:solidFill>
            </a:endParaRPr>
          </a:p>
          <a:p>
            <a:r>
              <a:rPr lang="es-ES_tradnl" sz="2800" dirty="0" smtClean="0">
                <a:solidFill>
                  <a:srgbClr val="00B050"/>
                </a:solidFill>
              </a:rPr>
              <a:t>KILOS Y GRAMOS	         HORAS Y MINUTOS		</a:t>
            </a:r>
            <a:endParaRPr lang="es-ES_tradnl" sz="2800" dirty="0">
              <a:solidFill>
                <a:srgbClr val="00B050"/>
              </a:solidFill>
            </a:endParaRPr>
          </a:p>
        </p:txBody>
      </p:sp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679900" y="5426481"/>
            <a:ext cx="3587545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23781" y="1182220"/>
            <a:ext cx="856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¿Es la sal una sustancia pura?</a:t>
            </a:r>
            <a:endParaRPr lang="es-ES_tradnl" sz="3600" dirty="0"/>
          </a:p>
        </p:txBody>
      </p:sp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 descr="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41" y="997352"/>
            <a:ext cx="1520201" cy="207444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32326" y="2968416"/>
            <a:ext cx="6079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Si porque est</a:t>
            </a:r>
            <a:r>
              <a:rPr lang="es-ES_tradnl" sz="2000" dirty="0" smtClean="0"/>
              <a:t>á formado por una única sustancia.</a:t>
            </a:r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r>
              <a:rPr lang="es-ES_tradnl" sz="2000" dirty="0" smtClean="0"/>
              <a:t>No, porque está formada por más de una sustancia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1122887" y="2945418"/>
            <a:ext cx="60387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"/>
          <p:cNvSpPr txBox="1">
            <a:spLocks noGrp="1"/>
          </p:cNvSpPr>
          <p:nvPr>
            <p:ph type="ctrTitle"/>
          </p:nvPr>
        </p:nvSpPr>
        <p:spPr>
          <a:xfrm>
            <a:off x="1994095" y="1128933"/>
            <a:ext cx="5278902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558F2D"/>
              </a:buClr>
              <a:buSzPts val="4000"/>
            </a:pPr>
            <a:r>
              <a:rPr lang="es-ES" sz="2800" b="1" i="0" u="none" strike="noStrike" cap="none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1. ¿Una persona es materia? </a:t>
            </a: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32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64302" y="21504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Radley"/>
                <a:ea typeface="Radley"/>
                <a:cs typeface="Radley"/>
                <a:sym typeface="Radley"/>
              </a:rPr>
              <a:t>SÍ           NO </a:t>
            </a:r>
            <a:endParaRPr lang="es-ES" sz="2400" dirty="0"/>
          </a:p>
        </p:txBody>
      </p:sp>
      <p:sp>
        <p:nvSpPr>
          <p:cNvPr id="7" name="Shape 223"/>
          <p:cNvSpPr/>
          <p:nvPr/>
        </p:nvSpPr>
        <p:spPr>
          <a:xfrm>
            <a:off x="2257760" y="525574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2747176" y="2015019"/>
            <a:ext cx="7920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m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774" y="1041186"/>
            <a:ext cx="1991738" cy="1325411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23781" y="1182220"/>
            <a:ext cx="8569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¿Es el agua del mar una </a:t>
            </a:r>
          </a:p>
          <a:p>
            <a:r>
              <a:rPr lang="es-ES_tradnl" sz="3600" dirty="0" smtClean="0"/>
              <a:t>sustancia pura?</a:t>
            </a:r>
            <a:endParaRPr lang="es-ES_tradnl" sz="3600" dirty="0"/>
          </a:p>
        </p:txBody>
      </p:sp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32326" y="2968416"/>
            <a:ext cx="6079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Si porque est</a:t>
            </a:r>
            <a:r>
              <a:rPr lang="es-ES_tradnl" sz="2000" dirty="0" smtClean="0"/>
              <a:t>á formado por una única sustancia.</a:t>
            </a:r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r>
              <a:rPr lang="es-ES_tradnl" sz="2000" dirty="0" smtClean="0"/>
              <a:t>No, porque está formada por más de una sustancia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1063821" y="4067804"/>
            <a:ext cx="6673693" cy="105677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23781" y="1182220"/>
            <a:ext cx="8569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¿</a:t>
            </a:r>
            <a:r>
              <a:rPr lang="es-ES_tradnl" sz="3600" dirty="0" smtClean="0"/>
              <a:t>Cu</a:t>
            </a:r>
            <a:r>
              <a:rPr lang="es-ES_tradnl" sz="3600" dirty="0" smtClean="0"/>
              <a:t>ál de estos recipientes tiene menor capacidad?</a:t>
            </a:r>
            <a:endParaRPr lang="es-ES_tradnl" sz="3600" dirty="0"/>
          </a:p>
        </p:txBody>
      </p:sp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 flipV="1">
            <a:off x="-457200" y="-354439"/>
            <a:ext cx="10363200" cy="741365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1063821" y="4067804"/>
            <a:ext cx="6673693" cy="105677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varios recipien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3" y="2558256"/>
            <a:ext cx="8705850" cy="3838575"/>
          </a:xfrm>
          <a:prstGeom prst="rect">
            <a:avLst/>
          </a:prstGeom>
        </p:spPr>
      </p:pic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7899943" y="4843981"/>
            <a:ext cx="959806" cy="15654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aptura de pantalla 2018-05-03 a las 9.05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3201"/>
            <a:ext cx="9144000" cy="2258756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23781" y="1182220"/>
            <a:ext cx="8569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¿</a:t>
            </a:r>
            <a:r>
              <a:rPr lang="es-ES_tradnl" sz="3600" dirty="0" smtClean="0"/>
              <a:t>Cu</a:t>
            </a:r>
            <a:r>
              <a:rPr lang="es-ES_tradnl" sz="3600" dirty="0" smtClean="0"/>
              <a:t>ál de estos objetos tiene mayor volumen?</a:t>
            </a:r>
            <a:endParaRPr lang="es-ES_tradnl" sz="3600" dirty="0"/>
          </a:p>
        </p:txBody>
      </p:sp>
      <p:sp>
        <p:nvSpPr>
          <p:cNvPr id="13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hlinkClick r:id="" action="ppaction://hlinkshowjump?jump=firstslide"/>
          </p:cNvPr>
          <p:cNvSpPr/>
          <p:nvPr/>
        </p:nvSpPr>
        <p:spPr>
          <a:xfrm flipV="1">
            <a:off x="-457200" y="-354442"/>
            <a:ext cx="10025730" cy="72124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7899943" y="4843981"/>
            <a:ext cx="959806" cy="15654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5876967" y="3426231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1337431" y="364982"/>
            <a:ext cx="6400800" cy="62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4000"/>
              <a:buFont typeface="Radley"/>
              <a:buNone/>
            </a:pPr>
            <a:r>
              <a:rPr lang="en-US" sz="4000" b="1" i="0" u="none" strike="noStrike" cap="none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LA MATERIA</a:t>
            </a:r>
            <a:endParaRPr sz="40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6" name="Imagen 5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80" y="4876151"/>
            <a:ext cx="1227163" cy="12271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66287" y="6146287"/>
            <a:ext cx="1003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2671485" y="2788458"/>
            <a:ext cx="4082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600" dirty="0" smtClean="0"/>
              <a:t>MUY BIEN!!! </a:t>
            </a:r>
          </a:p>
          <a:p>
            <a:pPr algn="ctr"/>
            <a:r>
              <a:rPr lang="es-ES_tradnl" sz="3600" dirty="0" smtClean="0"/>
              <a:t>HAS TERMINADO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277367" y="5795904"/>
            <a:ext cx="4052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Autores: </a:t>
            </a:r>
            <a:r>
              <a:rPr lang="es-ES_tradnl" dirty="0" err="1" smtClean="0"/>
              <a:t>MªCarmen</a:t>
            </a:r>
            <a:r>
              <a:rPr lang="es-ES_tradnl" dirty="0" smtClean="0"/>
              <a:t> Pérez e Irene </a:t>
            </a:r>
            <a:r>
              <a:rPr lang="es-ES_tradnl" dirty="0" err="1" smtClean="0"/>
              <a:t>Miñana</a:t>
            </a:r>
            <a:endParaRPr lang="es-ES_tradnl" dirty="0" smtClean="0"/>
          </a:p>
          <a:p>
            <a:r>
              <a:rPr lang="es-ES_tradnl" dirty="0" smtClean="0"/>
              <a:t>Material de adaptación curricular para 6º de </a:t>
            </a:r>
            <a:r>
              <a:rPr lang="es-ES_tradnl" dirty="0" err="1" smtClean="0"/>
              <a:t>E.P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"/>
          <p:cNvSpPr txBox="1">
            <a:spLocks noGrp="1"/>
          </p:cNvSpPr>
          <p:nvPr>
            <p:ph type="ctrTitle"/>
          </p:nvPr>
        </p:nvSpPr>
        <p:spPr>
          <a:xfrm>
            <a:off x="1994095" y="1128933"/>
            <a:ext cx="5278902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558F2D"/>
              </a:buClr>
              <a:buSzPts val="4000"/>
            </a:pPr>
            <a:r>
              <a:rPr lang="es-ES" sz="2800" b="1" i="0" u="none" strike="noStrike" cap="none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1. ¿Una persona es materia? </a:t>
            </a: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32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64302" y="21504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Radley"/>
                <a:ea typeface="Radley"/>
                <a:cs typeface="Radley"/>
                <a:sym typeface="Radley"/>
              </a:rPr>
              <a:t>SÍ</a:t>
            </a:r>
            <a:endParaRPr lang="es-ES" sz="2400" dirty="0"/>
          </a:p>
        </p:txBody>
      </p:sp>
      <p:sp>
        <p:nvSpPr>
          <p:cNvPr id="8" name="Shape 194"/>
          <p:cNvSpPr txBox="1">
            <a:spLocks/>
          </p:cNvSpPr>
          <p:nvPr/>
        </p:nvSpPr>
        <p:spPr>
          <a:xfrm>
            <a:off x="1949548" y="2772509"/>
            <a:ext cx="5278902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4000"/>
              <a:buFont typeface="Lustria"/>
              <a:buNone/>
              <a:tabLst/>
              <a:defRPr/>
            </a:pPr>
            <a:r>
              <a:rPr lang="es-ES" sz="28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2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. ¿</a:t>
            </a:r>
            <a:r>
              <a:rPr lang="es-ES" sz="28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El agua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es materia?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558F2D"/>
              </a:solidFill>
              <a:effectLst/>
              <a:uLnTx/>
              <a:uFillTx/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90093" y="37518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Radley"/>
                <a:ea typeface="Radley"/>
                <a:cs typeface="Radley"/>
                <a:sym typeface="Radley"/>
              </a:rPr>
              <a:t>SÍ           NO </a:t>
            </a:r>
            <a:endParaRPr lang="es-ES" sz="2400" dirty="0"/>
          </a:p>
        </p:txBody>
      </p:sp>
      <p:sp>
        <p:nvSpPr>
          <p:cNvPr id="10" name="Shape 240"/>
          <p:cNvSpPr/>
          <p:nvPr/>
        </p:nvSpPr>
        <p:spPr>
          <a:xfrm>
            <a:off x="2650942" y="3635965"/>
            <a:ext cx="792088" cy="72008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1" name="Shape 223"/>
          <p:cNvSpPr/>
          <p:nvPr/>
        </p:nvSpPr>
        <p:spPr>
          <a:xfrm>
            <a:off x="2316153" y="481777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2643812" y="3609988"/>
            <a:ext cx="7920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"/>
          <p:cNvSpPr txBox="1">
            <a:spLocks noGrp="1"/>
          </p:cNvSpPr>
          <p:nvPr>
            <p:ph type="ctrTitle"/>
          </p:nvPr>
        </p:nvSpPr>
        <p:spPr>
          <a:xfrm>
            <a:off x="1994095" y="1128933"/>
            <a:ext cx="5278902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558F2D"/>
              </a:buClr>
              <a:buSzPts val="4000"/>
            </a:pPr>
            <a:r>
              <a:rPr lang="es-ES" sz="2800" b="1" i="0" u="none" strike="noStrike" cap="none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1. ¿Una persona es materia? </a:t>
            </a: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/>
            </a:r>
            <a:br>
              <a:rPr lang="es-ES" sz="24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32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64302" y="21504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Radley"/>
                <a:ea typeface="Radley"/>
                <a:cs typeface="Radley"/>
                <a:sym typeface="Radley"/>
              </a:rPr>
              <a:t>SÍ</a:t>
            </a:r>
            <a:endParaRPr lang="es-ES" sz="2400" dirty="0"/>
          </a:p>
        </p:txBody>
      </p:sp>
      <p:sp>
        <p:nvSpPr>
          <p:cNvPr id="8" name="Shape 194"/>
          <p:cNvSpPr txBox="1">
            <a:spLocks/>
          </p:cNvSpPr>
          <p:nvPr/>
        </p:nvSpPr>
        <p:spPr>
          <a:xfrm>
            <a:off x="1949548" y="2772509"/>
            <a:ext cx="5278902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4000"/>
              <a:buFont typeface="Lustria"/>
              <a:buNone/>
              <a:tabLst/>
              <a:defRPr/>
            </a:pPr>
            <a:r>
              <a:rPr lang="es-ES" sz="28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2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. ¿</a:t>
            </a:r>
            <a:r>
              <a:rPr lang="es-ES" sz="28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El agua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es materia?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558F2D"/>
              </a:solidFill>
              <a:effectLst/>
              <a:uLnTx/>
              <a:uFillTx/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90093" y="37518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Radley"/>
                <a:ea typeface="Radley"/>
                <a:cs typeface="Radley"/>
                <a:sym typeface="Radley"/>
              </a:rPr>
              <a:t>SÍ</a:t>
            </a:r>
            <a:endParaRPr lang="es-ES" sz="2400" dirty="0"/>
          </a:p>
        </p:txBody>
      </p:sp>
      <p:sp>
        <p:nvSpPr>
          <p:cNvPr id="11" name="Shape 194"/>
          <p:cNvSpPr txBox="1">
            <a:spLocks/>
          </p:cNvSpPr>
          <p:nvPr/>
        </p:nvSpPr>
        <p:spPr>
          <a:xfrm>
            <a:off x="1919068" y="4416084"/>
            <a:ext cx="5278902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4000"/>
              <a:buFont typeface="Lustria"/>
              <a:buNone/>
              <a:tabLst/>
              <a:defRPr/>
            </a:pPr>
            <a:r>
              <a:rPr lang="es-ES" sz="2800" b="1" noProof="0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3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. ¿</a:t>
            </a:r>
            <a:r>
              <a:rPr lang="es-ES" sz="2800" b="1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La amistad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es materia?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/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58F2D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</a:b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558F2D"/>
              </a:solidFill>
              <a:effectLst/>
              <a:uLnTx/>
              <a:uFillTx/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89275" y="531102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Radley"/>
                <a:ea typeface="Radley"/>
                <a:cs typeface="Radley"/>
                <a:sym typeface="Radley"/>
              </a:rPr>
              <a:t>SÍ           NO </a:t>
            </a:r>
            <a:endParaRPr lang="es-ES" sz="2400" dirty="0"/>
          </a:p>
        </p:txBody>
      </p:sp>
      <p:sp>
        <p:nvSpPr>
          <p:cNvPr id="10" name="Shape 223"/>
          <p:cNvSpPr/>
          <p:nvPr/>
        </p:nvSpPr>
        <p:spPr>
          <a:xfrm>
            <a:off x="2316153" y="291986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240">
            <a:hlinkClick r:id="" action="ppaction://hlinkshowjump?jump=nextslide"/>
          </p:cNvPr>
          <p:cNvSpPr/>
          <p:nvPr/>
        </p:nvSpPr>
        <p:spPr>
          <a:xfrm>
            <a:off x="3791199" y="5343621"/>
            <a:ext cx="792088" cy="72008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3780813" y="5190189"/>
            <a:ext cx="7920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097401" y="2686762"/>
            <a:ext cx="2514600" cy="12954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Muy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bien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Seguimos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2042" name="Picture 10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695" y="1739973"/>
            <a:ext cx="3362325" cy="336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volu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9" y="2365079"/>
            <a:ext cx="2120056" cy="2355618"/>
          </a:xfrm>
          <a:prstGeom prst="rect">
            <a:avLst/>
          </a:prstGeom>
        </p:spPr>
      </p:pic>
      <p:sp>
        <p:nvSpPr>
          <p:cNvPr id="5" name="Shape 194"/>
          <p:cNvSpPr txBox="1">
            <a:spLocks noGrp="1"/>
          </p:cNvSpPr>
          <p:nvPr>
            <p:ph type="ctrTitle"/>
          </p:nvPr>
        </p:nvSpPr>
        <p:spPr>
          <a:xfrm>
            <a:off x="1459523" y="1266091"/>
            <a:ext cx="6400800" cy="7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558F2D"/>
              </a:buClr>
              <a:buSzPts val="4000"/>
            </a:pPr>
            <a:r>
              <a:rPr lang="es-ES" sz="3200" b="1" i="0" u="none" strike="noStrike" cap="none" dirty="0" smtClean="0">
                <a:solidFill>
                  <a:srgbClr val="558F2D"/>
                </a:solidFill>
                <a:latin typeface="Radley"/>
                <a:ea typeface="Radley"/>
                <a:cs typeface="Radley"/>
                <a:sym typeface="Radley"/>
              </a:rPr>
              <a:t>TODA LA MATERIA TIENE</a:t>
            </a:r>
            <a:endParaRPr sz="40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065576" y="2222694"/>
            <a:ext cx="6059025" cy="1969889"/>
            <a:chOff x="2864352" y="2222694"/>
            <a:chExt cx="3786971" cy="1969889"/>
          </a:xfrm>
        </p:grpSpPr>
        <p:cxnSp>
          <p:nvCxnSpPr>
            <p:cNvPr id="7" name="6 Conector recto de flecha"/>
            <p:cNvCxnSpPr/>
            <p:nvPr/>
          </p:nvCxnSpPr>
          <p:spPr>
            <a:xfrm rot="10800000" flipV="1">
              <a:off x="3323379" y="2222694"/>
              <a:ext cx="939132" cy="11890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>
              <a:off x="4400844" y="2234419"/>
              <a:ext cx="1240301" cy="10855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Shape 194"/>
            <p:cNvSpPr txBox="1">
              <a:spLocks/>
            </p:cNvSpPr>
            <p:nvPr/>
          </p:nvSpPr>
          <p:spPr>
            <a:xfrm>
              <a:off x="2864352" y="3460770"/>
              <a:ext cx="1103142" cy="731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8F2D"/>
                </a:buClr>
                <a:buSzPts val="4000"/>
                <a:buFont typeface="Lustria"/>
                <a:buNone/>
                <a:tabLst/>
                <a:defRPr/>
              </a:pPr>
              <a:r>
                <a:rPr lang="es-ES" sz="3200" b="1" dirty="0" smtClean="0">
                  <a:solidFill>
                    <a:srgbClr val="FF0000"/>
                  </a:solidFill>
                  <a:latin typeface="Radley"/>
                  <a:ea typeface="Radley"/>
                  <a:cs typeface="Radley"/>
                  <a:sym typeface="Radley"/>
                </a:rPr>
                <a:t>MASA</a:t>
              </a:r>
              <a:endPara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endParaRPr>
            </a:p>
          </p:txBody>
        </p:sp>
        <p:sp>
          <p:nvSpPr>
            <p:cNvPr id="12" name="Shape 194"/>
            <p:cNvSpPr txBox="1">
              <a:spLocks/>
            </p:cNvSpPr>
            <p:nvPr/>
          </p:nvSpPr>
          <p:spPr>
            <a:xfrm>
              <a:off x="4983128" y="3458425"/>
              <a:ext cx="1668195" cy="731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8F2D"/>
                </a:buClr>
                <a:buSzPts val="4000"/>
                <a:buFont typeface="Lustria"/>
                <a:buNone/>
                <a:tabLst/>
                <a:defRPr/>
              </a:pPr>
              <a:r>
                <a:rPr lang="es-ES" sz="3200" b="1" noProof="0" dirty="0" smtClean="0">
                  <a:solidFill>
                    <a:srgbClr val="002060"/>
                  </a:solidFill>
                  <a:latin typeface="Radley"/>
                  <a:ea typeface="Radley"/>
                  <a:cs typeface="Radley"/>
                  <a:sym typeface="Radley"/>
                </a:rPr>
                <a:t>VOLUMEN</a:t>
              </a:r>
              <a:endPara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49728" y="4260165"/>
            <a:ext cx="7986145" cy="1148517"/>
            <a:chOff x="749728" y="4260165"/>
            <a:chExt cx="7986145" cy="1148517"/>
          </a:xfrm>
        </p:grpSpPr>
        <p:cxnSp>
          <p:nvCxnSpPr>
            <p:cNvPr id="15" name="14 Conector recto de flecha"/>
            <p:cNvCxnSpPr/>
            <p:nvPr/>
          </p:nvCxnSpPr>
          <p:spPr>
            <a:xfrm>
              <a:off x="2855742" y="4276578"/>
              <a:ext cx="0" cy="393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6131169" y="4260165"/>
              <a:ext cx="0" cy="393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Shape 194"/>
            <p:cNvSpPr txBox="1">
              <a:spLocks/>
            </p:cNvSpPr>
            <p:nvPr/>
          </p:nvSpPr>
          <p:spPr>
            <a:xfrm>
              <a:off x="749728" y="4794101"/>
              <a:ext cx="3912843" cy="588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8F2D"/>
                </a:buClr>
                <a:buSzPts val="4000"/>
                <a:buFont typeface="Lustria"/>
                <a:buNone/>
                <a:tabLst/>
                <a:defRPr/>
              </a:pPr>
              <a:r>
                <a:rPr lang="es-ES" sz="2400" b="1" noProof="0" dirty="0" smtClean="0">
                  <a:solidFill>
                    <a:srgbClr val="FF0000"/>
                  </a:solidFill>
                  <a:latin typeface="Radley"/>
                  <a:ea typeface="Radley"/>
                  <a:cs typeface="Radley"/>
                  <a:sym typeface="Radley"/>
                </a:rPr>
                <a:t>CANTIDAD DE MATERIA</a:t>
              </a:r>
              <a:endPara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endParaRPr>
            </a:p>
          </p:txBody>
        </p:sp>
        <p:sp>
          <p:nvSpPr>
            <p:cNvPr id="18" name="Shape 194"/>
            <p:cNvSpPr txBox="1">
              <a:spLocks/>
            </p:cNvSpPr>
            <p:nvPr/>
          </p:nvSpPr>
          <p:spPr>
            <a:xfrm>
              <a:off x="4712574" y="4819892"/>
              <a:ext cx="4023299" cy="588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8F2D"/>
                </a:buClr>
                <a:buSzPts val="4000"/>
                <a:buFont typeface="Lustria"/>
                <a:buNone/>
                <a:tabLst/>
                <a:defRPr/>
              </a:pPr>
              <a:r>
                <a:rPr lang="es-ES" sz="2400" b="1" noProof="0" dirty="0" smtClean="0">
                  <a:solidFill>
                    <a:srgbClr val="002060"/>
                  </a:solidFill>
                  <a:latin typeface="Radley"/>
                  <a:ea typeface="Radley"/>
                  <a:cs typeface="Radley"/>
                  <a:sym typeface="Radley"/>
                </a:rPr>
                <a:t>CANTIDAD DE ESPACIO</a:t>
              </a:r>
              <a:endPara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033953" y="5287107"/>
            <a:ext cx="5152293" cy="858422"/>
            <a:chOff x="2033953" y="5287107"/>
            <a:chExt cx="5152293" cy="858422"/>
          </a:xfrm>
        </p:grpSpPr>
        <p:cxnSp>
          <p:nvCxnSpPr>
            <p:cNvPr id="21" name="20 Conector recto de flecha"/>
            <p:cNvCxnSpPr/>
            <p:nvPr/>
          </p:nvCxnSpPr>
          <p:spPr>
            <a:xfrm>
              <a:off x="2827606" y="5331655"/>
              <a:ext cx="0" cy="337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6173373" y="5287107"/>
              <a:ext cx="0" cy="337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hape 194"/>
            <p:cNvSpPr txBox="1">
              <a:spLocks/>
            </p:cNvSpPr>
            <p:nvPr/>
          </p:nvSpPr>
          <p:spPr>
            <a:xfrm>
              <a:off x="2033953" y="5598942"/>
              <a:ext cx="2017542" cy="54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8F2D"/>
                </a:buClr>
                <a:buSzPts val="4000"/>
                <a:buFont typeface="Lustria"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adley"/>
                  <a:ea typeface="Radley"/>
                  <a:cs typeface="Radley"/>
                  <a:sym typeface="Radley"/>
                </a:rPr>
                <a:t>Kilogramos</a:t>
              </a:r>
              <a:endPara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endParaRPr>
            </a:p>
          </p:txBody>
        </p:sp>
        <p:sp>
          <p:nvSpPr>
            <p:cNvPr id="24" name="Shape 194"/>
            <p:cNvSpPr txBox="1">
              <a:spLocks/>
            </p:cNvSpPr>
            <p:nvPr/>
          </p:nvSpPr>
          <p:spPr>
            <a:xfrm>
              <a:off x="5168704" y="5582530"/>
              <a:ext cx="2017542" cy="54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8F2D"/>
                </a:buClr>
                <a:buSzPts val="4000"/>
                <a:buFont typeface="Lustria"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adley"/>
                  <a:ea typeface="Radley"/>
                  <a:cs typeface="Radley"/>
                  <a:sym typeface="Radley"/>
                </a:rPr>
                <a:t>Litros</a:t>
              </a:r>
              <a:endPara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endParaRPr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199109" y="454189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solidFill>
                  <a:srgbClr val="008000"/>
                </a:solidFill>
              </a:rPr>
              <a:t>CARÁCTERÍSTICAS DE LA MATERIA</a:t>
            </a:r>
            <a:endParaRPr lang="es-ES_tradnl" sz="2800" dirty="0">
              <a:solidFill>
                <a:srgbClr val="008000"/>
              </a:solidFill>
            </a:endParaRPr>
          </a:p>
        </p:txBody>
      </p:sp>
      <p:pic>
        <p:nvPicPr>
          <p:cNvPr id="27" name="Imagen 26" descr="volum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611" y="1824907"/>
            <a:ext cx="2997714" cy="160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802547" y="1380267"/>
            <a:ext cx="7689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La masa  es la cantidad de materia que tienen un cuerpo. Se mide en kilogramos y se calcula mediante una balanza o una báscula. </a:t>
            </a:r>
            <a:endParaRPr lang="es-ES_tradnl" sz="2000" dirty="0"/>
          </a:p>
        </p:txBody>
      </p:sp>
      <p:sp>
        <p:nvSpPr>
          <p:cNvPr id="11" name="Shape 223"/>
          <p:cNvSpPr/>
          <p:nvPr/>
        </p:nvSpPr>
        <p:spPr>
          <a:xfrm>
            <a:off x="3834376" y="351802"/>
            <a:ext cx="1809142" cy="71185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Imagen 11" descr="balanz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537" y="2801933"/>
            <a:ext cx="4784651" cy="331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495800" y="4572000"/>
            <a:ext cx="685800" cy="76200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034" name="AutoShape 2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6" name="AutoShape 4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38" name="AutoShape 6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040" name="AutoShape 8" descr="Resultado de imagen de materia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91965" y="1433063"/>
            <a:ext cx="8291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/>
              <a:t>¿Con qué instrumento se calcula la masa de un cuerpo?</a:t>
            </a:r>
            <a:endParaRPr lang="es-ES_tradnl" sz="2400" dirty="0"/>
          </a:p>
        </p:txBody>
      </p:sp>
      <p:pic>
        <p:nvPicPr>
          <p:cNvPr id="12" name="Imagen 11" descr="balanz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89" y="2876929"/>
            <a:ext cx="3081772" cy="2134091"/>
          </a:xfrm>
          <a:prstGeom prst="rect">
            <a:avLst/>
          </a:prstGeom>
        </p:spPr>
      </p:pic>
      <p:sp>
        <p:nvSpPr>
          <p:cNvPr id="16" name="Rectángulo 9"/>
          <p:cNvSpPr/>
          <p:nvPr/>
        </p:nvSpPr>
        <p:spPr>
          <a:xfrm>
            <a:off x="776920" y="2584068"/>
            <a:ext cx="433247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900" dirty="0" smtClean="0"/>
              <a:t>Brújula</a:t>
            </a:r>
          </a:p>
          <a:p>
            <a:pPr algn="ctr"/>
            <a:endParaRPr lang="es-ES_tradnl" sz="2900" dirty="0" smtClean="0"/>
          </a:p>
          <a:p>
            <a:pPr algn="ctr"/>
            <a:r>
              <a:rPr lang="es-ES_tradnl" sz="2900" dirty="0" smtClean="0"/>
              <a:t>Balanza</a:t>
            </a:r>
          </a:p>
          <a:p>
            <a:pPr algn="ctr"/>
            <a:endParaRPr lang="es-ES_tradnl" sz="2900" dirty="0" smtClean="0"/>
          </a:p>
          <a:p>
            <a:pPr algn="ctr"/>
            <a:r>
              <a:rPr lang="es-ES_tradnl" sz="2900" dirty="0" smtClean="0"/>
              <a:t>Termómetro</a:t>
            </a:r>
          </a:p>
          <a:p>
            <a:pPr algn="ctr"/>
            <a:endParaRPr lang="es-ES_tradnl" sz="2900" dirty="0" smtClean="0"/>
          </a:p>
          <a:p>
            <a:pPr algn="ctr"/>
            <a:r>
              <a:rPr lang="es-ES_tradnl" sz="2900" dirty="0" smtClean="0"/>
              <a:t>Mapa </a:t>
            </a:r>
            <a:endParaRPr lang="es-ES_tradnl" sz="2900" dirty="0"/>
          </a:p>
        </p:txBody>
      </p:sp>
      <p:sp>
        <p:nvSpPr>
          <p:cNvPr id="17" name="Shape 223"/>
          <p:cNvSpPr/>
          <p:nvPr/>
        </p:nvSpPr>
        <p:spPr>
          <a:xfrm>
            <a:off x="2316153" y="481777"/>
            <a:ext cx="4705621" cy="37748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8575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toca contestar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ángulo 12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Shape 240">
            <a:hlinkClick r:id="" action="ppaction://hlinkshowjump?jump=nextslide"/>
          </p:cNvPr>
          <p:cNvSpPr/>
          <p:nvPr/>
        </p:nvSpPr>
        <p:spPr>
          <a:xfrm flipV="1">
            <a:off x="1234040" y="3277943"/>
            <a:ext cx="2515794" cy="80296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1285</TotalTime>
  <Words>937</Words>
  <Application>Microsoft Office PowerPoint</Application>
  <PresentationFormat>Presentación en pantalla (4:3)</PresentationFormat>
  <Paragraphs>184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Lustria</vt:lpstr>
      <vt:lpstr>Courgette</vt:lpstr>
      <vt:lpstr>Brisa</vt:lpstr>
      <vt:lpstr>LA MATERIA</vt:lpstr>
      <vt:lpstr>Mira a tu alrededor, todo lo que ves, todo lo que te rodea, está hecho por materia. La materia tiene muchas formas y puede cambiar. Toda la materia se puede ver, tocar, oír, oler o saborear. </vt:lpstr>
      <vt:lpstr>1. ¿Una persona es materia?    </vt:lpstr>
      <vt:lpstr>1. ¿Una persona es materia?    </vt:lpstr>
      <vt:lpstr>1. ¿Una persona es materia?    </vt:lpstr>
      <vt:lpstr>Diapositiva 6</vt:lpstr>
      <vt:lpstr>TODA LA MATERIA TIENE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LA MATERIA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</dc:title>
  <dc:creator>usuariolocal</dc:creator>
  <cp:lastModifiedBy>Mcarmen Perez</cp:lastModifiedBy>
  <cp:revision>19</cp:revision>
  <dcterms:created xsi:type="dcterms:W3CDTF">2018-05-03T20:49:16Z</dcterms:created>
  <dcterms:modified xsi:type="dcterms:W3CDTF">2018-05-03T21:14:28Z</dcterms:modified>
</cp:coreProperties>
</file>