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media/audio3.bin" ContentType="audio/unknown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theme/themeOverride1.xml" ContentType="application/vnd.openxmlformats-officedocument.themeOverr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media/audio2.bin" ContentType="audio/unknown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media/audio1.bin" ContentType="audio/unknown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15" r:id="rId1"/>
  </p:sldMasterIdLst>
  <p:sldIdLst>
    <p:sldId id="1498" r:id="rId2"/>
    <p:sldId id="1529" r:id="rId3"/>
    <p:sldId id="1501" r:id="rId4"/>
    <p:sldId id="1504" r:id="rId5"/>
    <p:sldId id="1113" r:id="rId6"/>
    <p:sldId id="1291" r:id="rId7"/>
    <p:sldId id="1115" r:id="rId8"/>
    <p:sldId id="1293" r:id="rId9"/>
    <p:sldId id="1114" r:id="rId10"/>
    <p:sldId id="1292" r:id="rId11"/>
    <p:sldId id="1116" r:id="rId12"/>
    <p:sldId id="1294" r:id="rId13"/>
    <p:sldId id="1117" r:id="rId14"/>
    <p:sldId id="1295" r:id="rId15"/>
    <p:sldId id="1118" r:id="rId16"/>
    <p:sldId id="1296" r:id="rId17"/>
    <p:sldId id="1119" r:id="rId18"/>
    <p:sldId id="1297" r:id="rId19"/>
    <p:sldId id="1496" r:id="rId20"/>
    <p:sldId id="1298" r:id="rId21"/>
    <p:sldId id="1121" r:id="rId22"/>
    <p:sldId id="1300" r:id="rId23"/>
    <p:sldId id="1122" r:id="rId24"/>
    <p:sldId id="1301" r:id="rId25"/>
    <p:sldId id="1123" r:id="rId26"/>
    <p:sldId id="1302" r:id="rId27"/>
    <p:sldId id="1124" r:id="rId28"/>
    <p:sldId id="1303" r:id="rId29"/>
    <p:sldId id="1125" r:id="rId30"/>
    <p:sldId id="1304" r:id="rId31"/>
    <p:sldId id="1126" r:id="rId32"/>
    <p:sldId id="1305" r:id="rId33"/>
    <p:sldId id="1127" r:id="rId34"/>
    <p:sldId id="1306" r:id="rId35"/>
    <p:sldId id="1128" r:id="rId36"/>
    <p:sldId id="1307" r:id="rId37"/>
    <p:sldId id="1129" r:id="rId38"/>
    <p:sldId id="1308" r:id="rId39"/>
    <p:sldId id="1130" r:id="rId40"/>
    <p:sldId id="1309" r:id="rId41"/>
    <p:sldId id="1131" r:id="rId42"/>
    <p:sldId id="1310" r:id="rId43"/>
    <p:sldId id="1132" r:id="rId44"/>
    <p:sldId id="1311" r:id="rId45"/>
    <p:sldId id="1312" r:id="rId46"/>
    <p:sldId id="1313" r:id="rId47"/>
    <p:sldId id="1134" r:id="rId48"/>
    <p:sldId id="1314" r:id="rId49"/>
    <p:sldId id="1135" r:id="rId50"/>
    <p:sldId id="1315" r:id="rId51"/>
    <p:sldId id="1136" r:id="rId52"/>
    <p:sldId id="1316" r:id="rId53"/>
    <p:sldId id="1137" r:id="rId54"/>
    <p:sldId id="1317" r:id="rId55"/>
    <p:sldId id="1511" r:id="rId56"/>
    <p:sldId id="1512" r:id="rId57"/>
    <p:sldId id="1513" r:id="rId58"/>
    <p:sldId id="1514" r:id="rId59"/>
    <p:sldId id="1515" r:id="rId60"/>
    <p:sldId id="1516" r:id="rId61"/>
    <p:sldId id="1100" r:id="rId6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7" name="Marcador de fech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D7B298-0DE5-4A49-A24F-A3C2385B9D3E}" type="datetime1">
              <a:rPr lang="en-US"/>
              <a:pPr>
                <a:defRPr/>
              </a:pPr>
              <a:t>29/5/18</a:t>
            </a:fld>
            <a:endParaRPr lang="en-US"/>
          </a:p>
        </p:txBody>
      </p:sp>
      <p:sp>
        <p:nvSpPr>
          <p:cNvPr id="10" name="Marcador de pie de página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9707A-5672-0E4C-A722-5F7522081F8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95F4-8692-3A4E-8E01-D07840A104C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89D61-9BCC-D64C-B201-2BED06BABC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006D-48D0-E54C-969D-4F0A693BE1A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7" name="Marcador de fech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64F9-D352-CE41-BF57-E7FBFF48FFEC}" type="datetime1">
              <a:rPr lang="en-US"/>
              <a:pPr>
                <a:defRPr/>
              </a:pPr>
              <a:t>29/5/18</a:t>
            </a:fld>
            <a:endParaRPr lang="en-US"/>
          </a:p>
        </p:txBody>
      </p:sp>
      <p:sp>
        <p:nvSpPr>
          <p:cNvPr id="8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21BE9E-0AFD-E140-8730-DEC66C7892B9}" type="slidenum">
              <a:rPr lang="en-US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3B3DB9-1E89-1342-AEA7-94EB3131B6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7" name="Marcador de pie de página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fech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A7BA92-6EB9-1E46-A62E-D526D14C8EB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F1CB-B1C9-0444-9A7D-5F21B439682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0AF147-71DC-954F-94BD-2E572B9AD7A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BC69-50AA-7D4B-AC7D-13A486C7484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Marcador de fech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A9AFF86-C1FD-EC43-A852-355D5397CF2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11" name="Marcador de pie de página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n-US"/>
          </a:p>
        </p:txBody>
      </p:sp>
      <p:sp>
        <p:nvSpPr>
          <p:cNvPr id="1027" name="Marcador de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á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6" r:id="rId2"/>
    <p:sldLayoutId id="2147484001" r:id="rId3"/>
    <p:sldLayoutId id="2147484002" r:id="rId4"/>
    <p:sldLayoutId id="2147484003" r:id="rId5"/>
    <p:sldLayoutId id="2147483997" r:id="rId6"/>
    <p:sldLayoutId id="2147484004" r:id="rId7"/>
    <p:sldLayoutId id="2147483998" r:id="rId8"/>
    <p:sldLayoutId id="2147484005" r:id="rId9"/>
    <p:sldLayoutId id="2147483999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3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ulapt.org/" TargetMode="Externa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dirty="0">
                <a:solidFill>
                  <a:srgbClr val="800000"/>
                </a:solidFill>
                <a:latin typeface="Century Gothic" charset="0"/>
              </a:rPr>
              <a:t>REPASO DE </a:t>
            </a:r>
            <a:r>
              <a:rPr lang="es-ES" sz="2800" dirty="0" smtClean="0">
                <a:solidFill>
                  <a:srgbClr val="800000"/>
                </a:solidFill>
                <a:latin typeface="Century Gothic" charset="0"/>
              </a:rPr>
              <a:t>ORTOGRAFÍA</a:t>
            </a:r>
            <a:endParaRPr lang="es-ES" sz="2400" b="1" dirty="0">
              <a:solidFill>
                <a:srgbClr val="8000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" sz="2400" dirty="0" smtClean="0">
                <a:latin typeface="Century Gothic" charset="0"/>
              </a:rPr>
              <a:t>Adjetivos con v 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" sz="2400" dirty="0" smtClean="0">
                <a:latin typeface="Century Gothic" charset="0"/>
              </a:rPr>
              <a:t>La b y v en los verbos </a:t>
            </a:r>
          </a:p>
          <a:p>
            <a:pPr algn="ctr">
              <a:spcBef>
                <a:spcPct val="50000"/>
              </a:spcBef>
            </a:pPr>
            <a:r>
              <a:rPr lang="es-ES" sz="2400" dirty="0" smtClean="0">
                <a:latin typeface="Century Gothic" charset="0"/>
              </a:rPr>
              <a:t>Verbos terminados en -</a:t>
            </a:r>
            <a:r>
              <a:rPr lang="es-ES" sz="2400" dirty="0" err="1" smtClean="0">
                <a:latin typeface="Century Gothic" charset="0"/>
              </a:rPr>
              <a:t>bir</a:t>
            </a:r>
            <a:endParaRPr lang="es-ES" sz="2400" dirty="0" smtClean="0"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CuadroTexto 9"/>
          <p:cNvSpPr txBox="1">
            <a:spLocks noChangeArrowheads="1"/>
          </p:cNvSpPr>
          <p:nvPr/>
        </p:nvSpPr>
        <p:spPr bwMode="auto">
          <a:xfrm>
            <a:off x="228600" y="6172200"/>
            <a:ext cx="8682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dirty="0"/>
              <a:t>4</a:t>
            </a:r>
            <a:r>
              <a:rPr lang="es-ES_tradnl" dirty="0" smtClean="0"/>
              <a:t>º </a:t>
            </a:r>
            <a:r>
              <a:rPr lang="es-ES_tradnl" dirty="0"/>
              <a:t>E.P.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20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Escribir</a:t>
            </a:r>
            <a:endParaRPr lang="es-ES" sz="4400" dirty="0"/>
          </a:p>
        </p:txBody>
      </p:sp>
      <p:sp>
        <p:nvSpPr>
          <p:cNvPr id="225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25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9510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Inofensi</a:t>
            </a:r>
            <a:r>
              <a:rPr lang="es-ES_tradnl" sz="4400" dirty="0" smtClean="0"/>
              <a:t>…o</a:t>
            </a:r>
            <a:endParaRPr lang="es-ES" sz="4400" dirty="0"/>
          </a:p>
        </p:txBody>
      </p:sp>
      <p:sp>
        <p:nvSpPr>
          <p:cNvPr id="256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40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Inofensivo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66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66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Noci</a:t>
            </a:r>
            <a:r>
              <a:rPr lang="es-ES_tradnl" sz="4400" dirty="0" smtClean="0"/>
              <a:t>…o</a:t>
            </a:r>
            <a:endParaRPr lang="es-ES" sz="4400" dirty="0"/>
          </a:p>
        </p:txBody>
      </p:sp>
      <p:sp>
        <p:nvSpPr>
          <p:cNvPr id="276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0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Nocivo</a:t>
            </a:r>
            <a:endParaRPr lang="es-ES" sz="4400" dirty="0"/>
          </a:p>
        </p:txBody>
      </p:sp>
      <p:sp>
        <p:nvSpPr>
          <p:cNvPr id="287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87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6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5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Ha…</a:t>
            </a:r>
            <a:r>
              <a:rPr lang="es-ES" sz="4400" dirty="0" err="1" smtClean="0">
                <a:solidFill>
                  <a:srgbClr val="1063EA"/>
                </a:solidFill>
              </a:rPr>
              <a:t>er</a:t>
            </a:r>
            <a:endParaRPr lang="es-ES" sz="4400" dirty="0"/>
          </a:p>
        </p:txBody>
      </p:sp>
      <p:sp>
        <p:nvSpPr>
          <p:cNvPr id="297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60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Haber</a:t>
            </a:r>
            <a:endParaRPr lang="es-ES" sz="4400" dirty="0"/>
          </a:p>
        </p:txBody>
      </p:sp>
      <p:sp>
        <p:nvSpPr>
          <p:cNvPr id="307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07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75" name="Group 47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A…</a:t>
            </a:r>
            <a:r>
              <a:rPr lang="es-ES" sz="4400" dirty="0" err="1" smtClean="0"/>
              <a:t>isar</a:t>
            </a:r>
            <a:endParaRPr lang="es-ES" sz="4400" dirty="0"/>
          </a:p>
        </p:txBody>
      </p:sp>
      <p:sp>
        <p:nvSpPr>
          <p:cNvPr id="317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914400" y="56388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71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Avisar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328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28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8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Sal…</a:t>
            </a:r>
            <a:r>
              <a:rPr lang="es-ES_tradnl" sz="4400" dirty="0" err="1" smtClean="0"/>
              <a:t>ar</a:t>
            </a:r>
            <a:endParaRPr lang="es-ES" sz="4400" dirty="0"/>
          </a:p>
        </p:txBody>
      </p:sp>
      <p:sp>
        <p:nvSpPr>
          <p:cNvPr id="348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6482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8458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dirty="0" smtClean="0">
                <a:latin typeface="Century Gothic" charset="0"/>
              </a:rPr>
              <a:t>Adjetivos con v: Los adjetivos que tienen las siguientes terminaciones se escriben con v: -ave, -</a:t>
            </a:r>
            <a:r>
              <a:rPr lang="es-ES" sz="2000" dirty="0" err="1" smtClean="0">
                <a:latin typeface="Century Gothic" charset="0"/>
              </a:rPr>
              <a:t>avo</a:t>
            </a:r>
            <a:r>
              <a:rPr lang="es-ES" sz="2000" dirty="0" smtClean="0">
                <a:latin typeface="Century Gothic" charset="0"/>
              </a:rPr>
              <a:t>, -</a:t>
            </a:r>
            <a:r>
              <a:rPr lang="es-ES" sz="2000" dirty="0" err="1" smtClean="0">
                <a:latin typeface="Century Gothic" charset="0"/>
              </a:rPr>
              <a:t>eva</a:t>
            </a:r>
            <a:r>
              <a:rPr lang="es-ES" sz="2000" dirty="0" smtClean="0">
                <a:latin typeface="Century Gothic" charset="0"/>
              </a:rPr>
              <a:t>, -evo, -</a:t>
            </a:r>
            <a:r>
              <a:rPr lang="es-ES" sz="2000" dirty="0" err="1" smtClean="0">
                <a:latin typeface="Century Gothic" charset="0"/>
              </a:rPr>
              <a:t>eve</a:t>
            </a:r>
            <a:r>
              <a:rPr lang="es-ES" sz="2000" dirty="0" smtClean="0">
                <a:latin typeface="Century Gothic" charset="0"/>
              </a:rPr>
              <a:t>, -</a:t>
            </a:r>
            <a:r>
              <a:rPr lang="es-ES" sz="2000" dirty="0" err="1" smtClean="0">
                <a:latin typeface="Century Gothic" charset="0"/>
              </a:rPr>
              <a:t>iva</a:t>
            </a:r>
            <a:r>
              <a:rPr lang="es-ES" sz="2000" dirty="0" smtClean="0">
                <a:latin typeface="Century Gothic" charset="0"/>
              </a:rPr>
              <a:t>, -</a:t>
            </a:r>
            <a:r>
              <a:rPr lang="es-ES" sz="2000" dirty="0" err="1" smtClean="0">
                <a:latin typeface="Century Gothic" charset="0"/>
              </a:rPr>
              <a:t>ivo</a:t>
            </a:r>
            <a:r>
              <a:rPr lang="es-ES" sz="2000" dirty="0" smtClean="0">
                <a:latin typeface="Century Gothic" charset="0"/>
              </a:rPr>
              <a:t>.</a:t>
            </a:r>
          </a:p>
          <a:p>
            <a:pPr algn="ctr">
              <a:spcBef>
                <a:spcPct val="50000"/>
              </a:spcBef>
            </a:pPr>
            <a:endParaRPr lang="es-ES" sz="2000" dirty="0" smtClean="0">
              <a:latin typeface="Century Gothic" charset="0"/>
            </a:endParaRPr>
          </a:p>
          <a:p>
            <a:pPr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dirty="0" smtClean="0">
                <a:latin typeface="Century Gothic" charset="0"/>
              </a:rPr>
              <a:t>La b en los verbos: Se escriben con b el sonido final –</a:t>
            </a:r>
            <a:r>
              <a:rPr lang="es-ES" sz="2000" dirty="0" err="1" smtClean="0">
                <a:latin typeface="Century Gothic" charset="0"/>
              </a:rPr>
              <a:t>bir</a:t>
            </a:r>
            <a:r>
              <a:rPr lang="es-ES" sz="2000" dirty="0" smtClean="0">
                <a:latin typeface="Century Gothic" charset="0"/>
              </a:rPr>
              <a:t> de los infinitivos y todas las formas verbales de estos verbos. Se exceptúan los verbos hervir, servir y vivir, y sus compuestos.</a:t>
            </a:r>
          </a:p>
          <a:p>
            <a:pPr algn="ctr">
              <a:spcBef>
                <a:spcPct val="50000"/>
              </a:spcBef>
            </a:pPr>
            <a:endParaRPr lang="es-ES" sz="2000" dirty="0" smtClean="0">
              <a:latin typeface="Century Gothic" charset="0"/>
            </a:endParaRPr>
          </a:p>
          <a:p>
            <a:pPr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dirty="0" smtClean="0">
                <a:latin typeface="Century Gothic" charset="0"/>
              </a:rPr>
              <a:t>La v en los verbos: Se escriben con v los verbos en los siguientes tiempos: Pretérito Indefinido del Modo Indicativo e Imperfecto del Modo Subjuntivo.</a:t>
            </a: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CuadroTexto 9"/>
          <p:cNvSpPr txBox="1">
            <a:spLocks noChangeArrowheads="1"/>
          </p:cNvSpPr>
          <p:nvPr/>
        </p:nvSpPr>
        <p:spPr bwMode="auto">
          <a:xfrm>
            <a:off x="228600" y="6172200"/>
            <a:ext cx="8682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dirty="0"/>
              <a:t>4</a:t>
            </a:r>
            <a:r>
              <a:rPr lang="es-ES_tradnl" dirty="0" smtClean="0"/>
              <a:t>º </a:t>
            </a:r>
            <a:r>
              <a:rPr lang="es-ES_tradnl" dirty="0"/>
              <a:t>E.P.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814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Salvar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358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588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8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62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Canta…</a:t>
            </a:r>
            <a:r>
              <a:rPr lang="es-ES_tradnl" sz="4400" dirty="0" err="1" smtClean="0">
                <a:solidFill>
                  <a:srgbClr val="1063EA"/>
                </a:solidFill>
              </a:rPr>
              <a:t>an</a:t>
            </a:r>
            <a:endParaRPr lang="es-ES" sz="4400" dirty="0"/>
          </a:p>
        </p:txBody>
      </p:sp>
      <p:sp>
        <p:nvSpPr>
          <p:cNvPr id="369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V 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8100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019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Cantaban</a:t>
            </a:r>
            <a:endParaRPr lang="es-ES" sz="4400" dirty="0"/>
          </a:p>
        </p:txBody>
      </p:sp>
      <p:sp>
        <p:nvSpPr>
          <p:cNvPr id="379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9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564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Mira…</a:t>
            </a:r>
            <a:r>
              <a:rPr lang="es-ES" sz="4400" dirty="0" err="1" smtClean="0"/>
              <a:t>áis</a:t>
            </a:r>
            <a:endParaRPr lang="es-ES" sz="4400" dirty="0"/>
          </a:p>
        </p:txBody>
      </p:sp>
      <p:sp>
        <p:nvSpPr>
          <p:cNvPr id="389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V 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121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err="1" smtClean="0"/>
              <a:t>Mirabáis</a:t>
            </a:r>
            <a:endParaRPr lang="es-ES" sz="4400" dirty="0"/>
          </a:p>
        </p:txBody>
      </p:sp>
      <p:sp>
        <p:nvSpPr>
          <p:cNvPr id="399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9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667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Atracti</a:t>
            </a:r>
            <a:r>
              <a:rPr lang="es-ES_tradnl" sz="4400" dirty="0" smtClean="0">
                <a:solidFill>
                  <a:srgbClr val="1063EA"/>
                </a:solidFill>
              </a:rPr>
              <a:t>…o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10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648200" y="54864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224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2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Atractivo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20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20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Vol</a:t>
            </a:r>
            <a:r>
              <a:rPr lang="es-ES_tradnl" sz="4400" dirty="0" smtClean="0"/>
              <a:t>…</a:t>
            </a:r>
            <a:r>
              <a:rPr lang="es-ES_tradnl" sz="4400" dirty="0" err="1" smtClean="0"/>
              <a:t>er</a:t>
            </a:r>
            <a:endParaRPr lang="es-ES" sz="4400" dirty="0"/>
          </a:p>
        </p:txBody>
      </p:sp>
      <p:sp>
        <p:nvSpPr>
          <p:cNvPr id="430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326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7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Volver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40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407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7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871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Sal…</a:t>
            </a:r>
            <a:r>
              <a:rPr lang="es-ES_tradnl" sz="4400" dirty="0" err="1" smtClean="0"/>
              <a:t>ar</a:t>
            </a:r>
            <a:endParaRPr lang="es-ES" sz="4400" dirty="0"/>
          </a:p>
        </p:txBody>
      </p:sp>
      <p:sp>
        <p:nvSpPr>
          <p:cNvPr id="450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6482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4384" name="Group 48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0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Su…ir</a:t>
            </a:r>
            <a:endParaRPr lang="es-ES" sz="4400" dirty="0"/>
          </a:p>
        </p:txBody>
      </p:sp>
      <p:sp>
        <p:nvSpPr>
          <p:cNvPr id="15402" name="Text Box 45"/>
          <p:cNvSpPr txBox="1">
            <a:spLocks noChangeArrowheads="1"/>
          </p:cNvSpPr>
          <p:nvPr/>
        </p:nvSpPr>
        <p:spPr bwMode="auto">
          <a:xfrm>
            <a:off x="3429000" y="3048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/>
              <a:t>ortografía 1</a:t>
            </a:r>
          </a:p>
        </p:txBody>
      </p:sp>
      <p:sp>
        <p:nvSpPr>
          <p:cNvPr id="15403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9779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15404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276600" y="5562600"/>
            <a:ext cx="14478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428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Salvar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612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612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2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974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Celebrá</a:t>
            </a:r>
            <a:r>
              <a:rPr lang="es-ES_tradnl" sz="4400" dirty="0" smtClean="0"/>
              <a:t>…amos</a:t>
            </a:r>
            <a:endParaRPr lang="es-ES" sz="4400" dirty="0"/>
          </a:p>
        </p:txBody>
      </p:sp>
      <p:sp>
        <p:nvSpPr>
          <p:cNvPr id="471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8100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31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Celebrábamos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81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81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err="1" smtClean="0">
                <a:solidFill>
                  <a:srgbClr val="1063EA"/>
                </a:solidFill>
              </a:rPr>
              <a:t>Sua</a:t>
            </a:r>
            <a:r>
              <a:rPr lang="es-ES" sz="4400" dirty="0" smtClean="0">
                <a:solidFill>
                  <a:srgbClr val="1063EA"/>
                </a:solidFill>
              </a:rPr>
              <a:t>…e</a:t>
            </a:r>
            <a:endParaRPr lang="es-ES" sz="4400" dirty="0"/>
          </a:p>
        </p:txBody>
      </p:sp>
      <p:sp>
        <p:nvSpPr>
          <p:cNvPr id="491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648200" y="54864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633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Suave</a:t>
            </a:r>
            <a:endParaRPr lang="es-ES" sz="4400" dirty="0"/>
          </a:p>
        </p:txBody>
      </p:sp>
      <p:sp>
        <p:nvSpPr>
          <p:cNvPr id="502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02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179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Bre</a:t>
            </a:r>
            <a:r>
              <a:rPr lang="es-ES_tradnl" sz="4400" dirty="0" smtClean="0"/>
              <a:t>…e</a:t>
            </a:r>
            <a:endParaRPr lang="es-ES" sz="4400" dirty="0"/>
          </a:p>
        </p:txBody>
      </p:sp>
      <p:sp>
        <p:nvSpPr>
          <p:cNvPr id="512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736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Breve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22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22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281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err="1" smtClean="0"/>
              <a:t>Pensa</a:t>
            </a:r>
            <a:r>
              <a:rPr lang="es-ES" sz="4400" dirty="0" smtClean="0"/>
              <a:t>…</a:t>
            </a:r>
            <a:r>
              <a:rPr lang="es-ES" sz="4400" dirty="0" err="1" smtClean="0"/>
              <a:t>áis</a:t>
            </a:r>
            <a:endParaRPr lang="es-ES" sz="4400" dirty="0"/>
          </a:p>
        </p:txBody>
      </p:sp>
      <p:sp>
        <p:nvSpPr>
          <p:cNvPr id="532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838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err="1" smtClean="0">
                <a:solidFill>
                  <a:srgbClr val="1063EA"/>
                </a:solidFill>
              </a:rPr>
              <a:t>Pensabáis</a:t>
            </a:r>
            <a:endParaRPr lang="es-ES" sz="4400" dirty="0"/>
          </a:p>
        </p:txBody>
      </p:sp>
      <p:sp>
        <p:nvSpPr>
          <p:cNvPr id="543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43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2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Be…</a:t>
            </a:r>
            <a:r>
              <a:rPr lang="es-ES" sz="4400" dirty="0" err="1" smtClean="0"/>
              <a:t>eríamos</a:t>
            </a:r>
            <a:endParaRPr lang="es-ES" sz="4400" dirty="0"/>
          </a:p>
        </p:txBody>
      </p:sp>
      <p:sp>
        <p:nvSpPr>
          <p:cNvPr id="553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657600" y="5562600"/>
            <a:ext cx="914400" cy="533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64" name="Group 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7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8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9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0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1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2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3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5</a:t>
            </a:r>
          </a:p>
        </p:txBody>
      </p:sp>
      <p:sp>
        <p:nvSpPr>
          <p:cNvPr id="16405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Subir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164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940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Beberíamos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63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63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Pensati</a:t>
            </a:r>
            <a:r>
              <a:rPr lang="es-ES_tradnl" sz="4400" dirty="0" smtClean="0">
                <a:solidFill>
                  <a:srgbClr val="1063EA"/>
                </a:solidFill>
              </a:rPr>
              <a:t>…o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73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043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Pensativo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84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84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4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588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Escri</a:t>
            </a:r>
            <a:r>
              <a:rPr lang="es-ES_tradnl" sz="4400" dirty="0" smtClean="0">
                <a:solidFill>
                  <a:srgbClr val="1063EA"/>
                </a:solidFill>
              </a:rPr>
              <a:t>…</a:t>
            </a:r>
            <a:r>
              <a:rPr lang="es-ES_tradnl" sz="4400" dirty="0" err="1" smtClean="0">
                <a:solidFill>
                  <a:srgbClr val="1063EA"/>
                </a:solidFill>
              </a:rPr>
              <a:t>íamos</a:t>
            </a:r>
            <a:endParaRPr lang="es-ES" sz="4400" dirty="0"/>
          </a:p>
        </p:txBody>
      </p:sp>
      <p:sp>
        <p:nvSpPr>
          <p:cNvPr id="5943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145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Escribíamos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04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045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5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248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err="1" smtClean="0">
                <a:solidFill>
                  <a:srgbClr val="000000"/>
                </a:solidFill>
              </a:rPr>
              <a:t>Mantu</a:t>
            </a:r>
            <a:r>
              <a:rPr lang="es-ES" sz="4400" dirty="0" smtClean="0">
                <a:solidFill>
                  <a:srgbClr val="000000"/>
                </a:solidFill>
              </a:rPr>
              <a:t>…</a:t>
            </a:r>
            <a:r>
              <a:rPr lang="es-ES" sz="4400" dirty="0" err="1" smtClean="0">
                <a:solidFill>
                  <a:srgbClr val="000000"/>
                </a:solidFill>
              </a:rPr>
              <a:t>ieron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14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350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Mantuvieron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25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25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5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Estudia…amos</a:t>
            </a:r>
            <a:endParaRPr lang="es-ES" sz="4400" dirty="0"/>
          </a:p>
        </p:txBody>
      </p:sp>
      <p:sp>
        <p:nvSpPr>
          <p:cNvPr id="635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 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8100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452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Estudiábamos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45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455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5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895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Detu</a:t>
            </a:r>
            <a:r>
              <a:rPr lang="es-ES_tradnl" sz="4400" dirty="0" smtClean="0"/>
              <a:t>…</a:t>
            </a:r>
            <a:r>
              <a:rPr lang="es-ES_tradnl" sz="4400" dirty="0" err="1" smtClean="0"/>
              <a:t>ieron</a:t>
            </a:r>
            <a:endParaRPr lang="es-ES" sz="4400" dirty="0"/>
          </a:p>
        </p:txBody>
      </p:sp>
      <p:sp>
        <p:nvSpPr>
          <p:cNvPr id="655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4864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643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Vi…ir</a:t>
            </a:r>
            <a:endParaRPr lang="es-ES" sz="4400" dirty="0"/>
          </a:p>
        </p:txBody>
      </p:sp>
      <p:sp>
        <p:nvSpPr>
          <p:cNvPr id="36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7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5720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55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60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Detuvieron</a:t>
            </a:r>
            <a:endParaRPr lang="es-ES" sz="4400" dirty="0"/>
          </a:p>
        </p:txBody>
      </p:sp>
      <p:sp>
        <p:nvSpPr>
          <p:cNvPr id="666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660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60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998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La…</a:t>
            </a:r>
            <a:r>
              <a:rPr lang="es-ES_tradnl" sz="4400" dirty="0" err="1" smtClean="0"/>
              <a:t>ar</a:t>
            </a:r>
            <a:endParaRPr lang="es-ES" sz="4400" dirty="0"/>
          </a:p>
        </p:txBody>
      </p:sp>
      <p:sp>
        <p:nvSpPr>
          <p:cNvPr id="676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65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Lavar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86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865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5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100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Obtu</a:t>
            </a:r>
            <a:r>
              <a:rPr lang="es-ES_tradnl" sz="4400" dirty="0" smtClean="0">
                <a:solidFill>
                  <a:srgbClr val="1063EA"/>
                </a:solidFill>
              </a:rPr>
              <a:t>…</a:t>
            </a:r>
            <a:r>
              <a:rPr lang="es-ES_tradnl" sz="4400" dirty="0" err="1" smtClean="0">
                <a:solidFill>
                  <a:srgbClr val="1063EA"/>
                </a:solidFill>
              </a:rPr>
              <a:t>ieron</a:t>
            </a:r>
            <a:endParaRPr lang="es-ES" sz="4400" dirty="0"/>
          </a:p>
        </p:txBody>
      </p:sp>
      <p:sp>
        <p:nvSpPr>
          <p:cNvPr id="696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76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Obtuvieron</a:t>
            </a:r>
            <a:endParaRPr lang="es-ES" sz="4400" dirty="0"/>
          </a:p>
        </p:txBody>
      </p:sp>
      <p:sp>
        <p:nvSpPr>
          <p:cNvPr id="706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7069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9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86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Guardá</a:t>
            </a:r>
            <a:r>
              <a:rPr lang="es-ES_tradnl" sz="4400" dirty="0" smtClean="0"/>
              <a:t>…amos</a:t>
            </a:r>
            <a:endParaRPr lang="es-ES" sz="4400" dirty="0"/>
          </a:p>
        </p:txBody>
      </p:sp>
      <p:sp>
        <p:nvSpPr>
          <p:cNvPr id="241706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 V</a:t>
            </a:r>
            <a:endParaRPr lang="es-ES" sz="4000" dirty="0"/>
          </a:p>
        </p:txBody>
      </p:sp>
      <p:sp>
        <p:nvSpPr>
          <p:cNvPr id="41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96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27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Guardábamos</a:t>
            </a:r>
            <a:endParaRPr lang="es-ES" sz="4400" dirty="0"/>
          </a:p>
        </p:txBody>
      </p:sp>
      <p:sp>
        <p:nvSpPr>
          <p:cNvPr id="2427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27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06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Le…e</a:t>
            </a:r>
            <a:endParaRPr lang="es-ES" sz="4400" dirty="0"/>
          </a:p>
        </p:txBody>
      </p:sp>
      <p:sp>
        <p:nvSpPr>
          <p:cNvPr id="2437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724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16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7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Leve</a:t>
            </a:r>
            <a:endParaRPr lang="es-ES" sz="4400" dirty="0"/>
          </a:p>
        </p:txBody>
      </p:sp>
      <p:sp>
        <p:nvSpPr>
          <p:cNvPr id="2447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47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407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Enseña…</a:t>
            </a:r>
            <a:r>
              <a:rPr lang="es-ES_tradnl" sz="4400" dirty="0" err="1" smtClean="0">
                <a:solidFill>
                  <a:srgbClr val="1063EA"/>
                </a:solidFill>
              </a:rPr>
              <a:t>an</a:t>
            </a:r>
            <a:endParaRPr lang="es-ES" sz="4400" dirty="0"/>
          </a:p>
        </p:txBody>
      </p:sp>
      <p:sp>
        <p:nvSpPr>
          <p:cNvPr id="2458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09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Vivir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0521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2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27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823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Enseñaban</a:t>
            </a:r>
            <a:endParaRPr lang="es-ES" sz="4400" dirty="0"/>
          </a:p>
        </p:txBody>
      </p:sp>
      <p:sp>
        <p:nvSpPr>
          <p:cNvPr id="24682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1655849" name="Rectangle 41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5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4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131888" y="3267075"/>
            <a:ext cx="6934200" cy="147732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 dirty="0"/>
              <a:t>Publicado </a:t>
            </a:r>
            <a:r>
              <a:rPr lang="pt-BR" dirty="0" err="1"/>
              <a:t>en</a:t>
            </a:r>
            <a:r>
              <a:rPr lang="pt-BR" dirty="0"/>
              <a:t> : </a:t>
            </a:r>
          </a:p>
          <a:p>
            <a:endParaRPr lang="pt-BR" dirty="0"/>
          </a:p>
          <a:p>
            <a:r>
              <a:rPr lang="pt-BR" dirty="0"/>
              <a:t>Elaborado por: </a:t>
            </a:r>
            <a:r>
              <a:rPr lang="pt-BR" dirty="0" err="1"/>
              <a:t>Mari</a:t>
            </a:r>
            <a:r>
              <a:rPr lang="pt-BR" dirty="0"/>
              <a:t> Carmen </a:t>
            </a:r>
            <a:r>
              <a:rPr lang="pt-BR" dirty="0" smtClean="0"/>
              <a:t>Pérez e Irene </a:t>
            </a:r>
            <a:r>
              <a:rPr lang="pt-BR" dirty="0" err="1" smtClean="0"/>
              <a:t>Miñana</a:t>
            </a:r>
            <a:endParaRPr lang="pt-BR" dirty="0" smtClean="0"/>
          </a:p>
          <a:p>
            <a:endParaRPr lang="pt-BR" dirty="0" smtClean="0"/>
          </a:p>
          <a:p>
            <a:endParaRPr lang="es-ES" dirty="0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2684463" y="3278188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>
                <a:hlinkClick r:id="rId2"/>
              </a:rPr>
              <a:t>http://aulapt.org/</a:t>
            </a:r>
            <a:endParaRPr lang="es-ES"/>
          </a:p>
          <a:p>
            <a:r>
              <a:rPr lang="es-ES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8486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Sa</a:t>
            </a:r>
            <a:r>
              <a:rPr lang="es-ES_tradnl" sz="4400" dirty="0" smtClean="0"/>
              <a:t>…</a:t>
            </a:r>
            <a:r>
              <a:rPr lang="es-ES_tradnl" sz="4400" dirty="0" err="1" smtClean="0"/>
              <a:t>er</a:t>
            </a:r>
            <a:endParaRPr lang="es-ES" sz="4400" dirty="0"/>
          </a:p>
        </p:txBody>
      </p:sp>
      <p:sp>
        <p:nvSpPr>
          <p:cNvPr id="235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30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Saber</a:t>
            </a:r>
            <a:endParaRPr lang="es-ES" sz="4400" dirty="0"/>
          </a:p>
        </p:txBody>
      </p:sp>
      <p:sp>
        <p:nvSpPr>
          <p:cNvPr id="246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6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Escri</a:t>
                      </a:r>
                      <a:r>
                        <a:rPr kumimoji="0" lang="es-ES_tradnl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…ir</a:t>
                      </a:r>
                      <a:endParaRPr kumimoji="0" lang="es-ES_tradnl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B    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37338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a">
  <a:themeElements>
    <a:clrScheme name="Media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Mediana.thmx</Template>
  <TotalTime>5273</TotalTime>
  <Words>500</Words>
  <Application>Microsoft Office PowerPoint</Application>
  <PresentationFormat>Presentación en pantalla (4:3)</PresentationFormat>
  <Paragraphs>165</Paragraphs>
  <Slides>61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61</vt:i4>
      </vt:variant>
    </vt:vector>
  </HeadingPairs>
  <TitlesOfParts>
    <vt:vector size="62" baseType="lpstr">
      <vt:lpstr>Mediana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286</cp:revision>
  <cp:lastPrinted>2018-02-21T21:16:32Z</cp:lastPrinted>
  <dcterms:created xsi:type="dcterms:W3CDTF">2018-05-29T11:12:22Z</dcterms:created>
  <dcterms:modified xsi:type="dcterms:W3CDTF">2018-05-29T11:27:34Z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