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media/audio3.bin" ContentType="audio/unknown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theme/themeOverride1.xml" ContentType="application/vnd.openxmlformats-officedocument.themeOverr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media/audio2.bin" ContentType="audio/unknown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media/audio1.bin" ContentType="audio/unknown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15" r:id="rId1"/>
  </p:sldMasterIdLst>
  <p:sldIdLst>
    <p:sldId id="1498" r:id="rId2"/>
    <p:sldId id="978" r:id="rId3"/>
    <p:sldId id="1517" r:id="rId4"/>
    <p:sldId id="1501" r:id="rId5"/>
    <p:sldId id="1504" r:id="rId6"/>
    <p:sldId id="1502" r:id="rId7"/>
    <p:sldId id="1503" r:id="rId8"/>
    <p:sldId id="1113" r:id="rId9"/>
    <p:sldId id="1291" r:id="rId10"/>
    <p:sldId id="1114" r:id="rId11"/>
    <p:sldId id="1292" r:id="rId12"/>
    <p:sldId id="1115" r:id="rId13"/>
    <p:sldId id="1293" r:id="rId14"/>
    <p:sldId id="1116" r:id="rId15"/>
    <p:sldId id="1294" r:id="rId16"/>
    <p:sldId id="1117" r:id="rId17"/>
    <p:sldId id="1295" r:id="rId18"/>
    <p:sldId id="1118" r:id="rId19"/>
    <p:sldId id="1296" r:id="rId20"/>
    <p:sldId id="1119" r:id="rId21"/>
    <p:sldId id="1297" r:id="rId22"/>
    <p:sldId id="1496" r:id="rId23"/>
    <p:sldId id="1298" r:id="rId24"/>
    <p:sldId id="1121" r:id="rId25"/>
    <p:sldId id="1300" r:id="rId26"/>
    <p:sldId id="1122" r:id="rId27"/>
    <p:sldId id="1301" r:id="rId28"/>
    <p:sldId id="1123" r:id="rId29"/>
    <p:sldId id="1302" r:id="rId30"/>
    <p:sldId id="1124" r:id="rId31"/>
    <p:sldId id="1303" r:id="rId32"/>
    <p:sldId id="1125" r:id="rId33"/>
    <p:sldId id="1304" r:id="rId34"/>
    <p:sldId id="1126" r:id="rId35"/>
    <p:sldId id="1305" r:id="rId36"/>
    <p:sldId id="1518" r:id="rId37"/>
    <p:sldId id="1127" r:id="rId38"/>
    <p:sldId id="1306" r:id="rId39"/>
    <p:sldId id="1128" r:id="rId40"/>
    <p:sldId id="1307" r:id="rId41"/>
    <p:sldId id="1129" r:id="rId42"/>
    <p:sldId id="1308" r:id="rId43"/>
    <p:sldId id="1130" r:id="rId44"/>
    <p:sldId id="1309" r:id="rId45"/>
    <p:sldId id="1131" r:id="rId46"/>
    <p:sldId id="1310" r:id="rId47"/>
    <p:sldId id="1132" r:id="rId48"/>
    <p:sldId id="1311" r:id="rId49"/>
    <p:sldId id="1312" r:id="rId50"/>
    <p:sldId id="1313" r:id="rId51"/>
    <p:sldId id="1134" r:id="rId52"/>
    <p:sldId id="1314" r:id="rId53"/>
    <p:sldId id="1135" r:id="rId54"/>
    <p:sldId id="1315" r:id="rId55"/>
    <p:sldId id="1136" r:id="rId56"/>
    <p:sldId id="1316" r:id="rId57"/>
    <p:sldId id="1137" r:id="rId58"/>
    <p:sldId id="1317" r:id="rId59"/>
    <p:sldId id="1511" r:id="rId60"/>
    <p:sldId id="1512" r:id="rId61"/>
    <p:sldId id="1513" r:id="rId62"/>
    <p:sldId id="1514" r:id="rId63"/>
    <p:sldId id="1515" r:id="rId64"/>
    <p:sldId id="1516" r:id="rId65"/>
    <p:sldId id="1100" r:id="rId6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7" name="Marcador de fech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D7B298-0DE5-4A49-A24F-A3C2385B9D3E}" type="datetime1">
              <a:rPr lang="en-US"/>
              <a:pPr>
                <a:defRPr/>
              </a:pPr>
              <a:t>9/10/18</a:t>
            </a:fld>
            <a:endParaRPr lang="en-US"/>
          </a:p>
        </p:txBody>
      </p:sp>
      <p:sp>
        <p:nvSpPr>
          <p:cNvPr id="10" name="Marcador de pie de página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9707A-5672-0E4C-A722-5F7522081F8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95F4-8692-3A4E-8E01-D07840A104C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89D61-9BCC-D64C-B201-2BED06BABC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006D-48D0-E54C-969D-4F0A693BE1A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7" name="Marcador de fech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64F9-D352-CE41-BF57-E7FBFF48FFEC}" type="datetime1">
              <a:rPr lang="en-US"/>
              <a:pPr>
                <a:defRPr/>
              </a:pPr>
              <a:t>9/10/18</a:t>
            </a:fld>
            <a:endParaRPr lang="en-US"/>
          </a:p>
        </p:txBody>
      </p:sp>
      <p:sp>
        <p:nvSpPr>
          <p:cNvPr id="8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21BE9E-0AFD-E140-8730-DEC66C7892B9}" type="slidenum">
              <a:rPr lang="en-US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3B3DB9-1E89-1342-AEA7-94EB3131B6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7" name="Marcador de pie de página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fech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A7BA92-6EB9-1E46-A62E-D526D14C8EB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F1CB-B1C9-0444-9A7D-5F21B439682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0AF147-71DC-954F-94BD-2E572B9AD7A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BC69-50AA-7D4B-AC7D-13A486C7484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Marcador de fech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A9AFF86-C1FD-EC43-A852-355D5397CF2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11" name="Marcador de pie de página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n-US"/>
          </a:p>
        </p:txBody>
      </p:sp>
      <p:sp>
        <p:nvSpPr>
          <p:cNvPr id="1027" name="Marcador de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á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6" r:id="rId2"/>
    <p:sldLayoutId id="2147484001" r:id="rId3"/>
    <p:sldLayoutId id="2147484002" r:id="rId4"/>
    <p:sldLayoutId id="2147484003" r:id="rId5"/>
    <p:sldLayoutId id="2147483997" r:id="rId6"/>
    <p:sldLayoutId id="2147484004" r:id="rId7"/>
    <p:sldLayoutId id="2147483998" r:id="rId8"/>
    <p:sldLayoutId id="2147484005" r:id="rId9"/>
    <p:sldLayoutId id="2147483999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audio" Target="../media/audio2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Relationship Id="rId3" Type="http://schemas.openxmlformats.org/officeDocument/2006/relationships/slide" Target="slide3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3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aulapt.org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abarca@gmail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Relationship Id="rId3" Type="http://schemas.openxmlformats.org/officeDocument/2006/relationships/audio" Target="../media/audio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dirty="0">
                <a:solidFill>
                  <a:srgbClr val="800000"/>
                </a:solidFill>
                <a:latin typeface="Century Gothic" charset="0"/>
              </a:rPr>
              <a:t>REPASO DE ORTOGRAFÍA</a:t>
            </a:r>
            <a:endParaRPr lang="es-ES" sz="2400" dirty="0" smtClean="0">
              <a:solidFill>
                <a:srgbClr val="8000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endParaRPr lang="es-ES_tradnl" sz="2400" dirty="0" smtClean="0"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2400" dirty="0" smtClean="0">
                <a:latin typeface="Century Gothic" charset="0"/>
              </a:rPr>
              <a:t>Palabras agudas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2400" dirty="0" smtClean="0">
                <a:latin typeface="Century Gothic" charset="0"/>
              </a:rPr>
              <a:t>Acentuación palabras agudas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CuadroTexto 9"/>
          <p:cNvSpPr txBox="1">
            <a:spLocks noChangeArrowheads="1"/>
          </p:cNvSpPr>
          <p:nvPr/>
        </p:nvSpPr>
        <p:spPr bwMode="auto">
          <a:xfrm>
            <a:off x="228600" y="6172200"/>
            <a:ext cx="8682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dirty="0"/>
              <a:t>4</a:t>
            </a:r>
            <a:r>
              <a:rPr lang="es-ES_tradnl" dirty="0" smtClean="0"/>
              <a:t>º </a:t>
            </a:r>
            <a:r>
              <a:rPr lang="es-ES_tradnl" dirty="0"/>
              <a:t>E.P.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Avión        Árbol      </a:t>
            </a:r>
            <a:endParaRPr lang="es-ES" sz="4400" dirty="0"/>
          </a:p>
        </p:txBody>
      </p:sp>
      <p:sp>
        <p:nvSpPr>
          <p:cNvPr id="215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438400" y="3733800"/>
            <a:ext cx="1828800" cy="9567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152400"/>
            <a:ext cx="9144000" cy="6705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20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Avión</a:t>
            </a:r>
            <a:endParaRPr lang="es-ES" sz="4400" dirty="0"/>
          </a:p>
        </p:txBody>
      </p:sp>
      <p:sp>
        <p:nvSpPr>
          <p:cNvPr id="225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8486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057400" y="3810000"/>
            <a:ext cx="50291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Borrar       Examen 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86200"/>
            <a:ext cx="2514600" cy="685799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30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Borrar</a:t>
            </a:r>
            <a:endParaRPr lang="es-ES" sz="4400" dirty="0"/>
          </a:p>
        </p:txBody>
      </p:sp>
      <p:sp>
        <p:nvSpPr>
          <p:cNvPr id="246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6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9510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133600" y="3810000"/>
            <a:ext cx="5356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Collar          Escoba     </a:t>
            </a:r>
            <a:endParaRPr lang="es-ES" sz="4400" dirty="0"/>
          </a:p>
        </p:txBody>
      </p:sp>
      <p:sp>
        <p:nvSpPr>
          <p:cNvPr id="256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133600" y="3733800"/>
            <a:ext cx="22098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40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Collar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66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66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524000" y="3886200"/>
            <a:ext cx="62706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Convivir        Brújula </a:t>
            </a:r>
            <a:endParaRPr lang="es-ES" sz="4400" dirty="0"/>
          </a:p>
        </p:txBody>
      </p:sp>
      <p:sp>
        <p:nvSpPr>
          <p:cNvPr id="276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981200" y="3886200"/>
            <a:ext cx="22860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0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Convivir</a:t>
            </a:r>
            <a:endParaRPr lang="es-ES" sz="4400" dirty="0"/>
          </a:p>
        </p:txBody>
      </p:sp>
      <p:sp>
        <p:nvSpPr>
          <p:cNvPr id="287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6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5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219200" y="3810000"/>
            <a:ext cx="60420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Mesa        Champú</a:t>
            </a:r>
            <a:endParaRPr lang="es-ES" sz="4400" dirty="0"/>
          </a:p>
        </p:txBody>
      </p:sp>
      <p:sp>
        <p:nvSpPr>
          <p:cNvPr id="297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3810000"/>
            <a:ext cx="23622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152400"/>
            <a:ext cx="9144000" cy="6705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60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Champú</a:t>
            </a:r>
            <a:endParaRPr lang="es-ES" sz="4400" dirty="0"/>
          </a:p>
        </p:txBody>
      </p:sp>
      <p:sp>
        <p:nvSpPr>
          <p:cNvPr id="307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07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3962400"/>
          </a:xfrm>
          <a:prstGeom prst="rect">
            <a:avLst/>
          </a:prstGeom>
          <a:solidFill>
            <a:srgbClr val="EAEAEA"/>
          </a:solidFill>
          <a:ln w="254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Las </a:t>
            </a:r>
            <a:r>
              <a:rPr lang="es-ES" sz="2000" b="1" dirty="0" smtClean="0">
                <a:solidFill>
                  <a:srgbClr val="CC3300"/>
                </a:solidFill>
                <a:latin typeface="Century Gothic" charset="0"/>
              </a:rPr>
              <a:t>palabras agudas</a:t>
            </a: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 son las que tienen la última sílaba tónica </a:t>
            </a:r>
          </a:p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(es decir, se pronuncia con mayor intensidad) </a:t>
            </a:r>
          </a:p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Por ejemplo: “balón”. </a:t>
            </a:r>
          </a:p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Las </a:t>
            </a:r>
            <a:r>
              <a:rPr lang="es-ES" sz="2000" b="1" dirty="0" smtClean="0">
                <a:solidFill>
                  <a:srgbClr val="CC3300"/>
                </a:solidFill>
                <a:latin typeface="Century Gothic" charset="0"/>
              </a:rPr>
              <a:t>palabras agudas se acentúan </a:t>
            </a: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cuando:</a:t>
            </a:r>
          </a:p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Cuando terminan en -n, en -s o en vocal.</a:t>
            </a:r>
          </a:p>
          <a:p>
            <a:pPr algn="ctr">
              <a:lnSpc>
                <a:spcPct val="115000"/>
              </a:lnSpc>
            </a:pPr>
            <a:r>
              <a:rPr lang="es-ES" sz="2000" dirty="0" smtClean="0">
                <a:solidFill>
                  <a:srgbClr val="CC3300"/>
                </a:solidFill>
                <a:latin typeface="Century Gothic" charset="0"/>
              </a:rPr>
              <a:t>Por ejemplo: compás, café, colibrí, camión.</a:t>
            </a:r>
          </a:p>
          <a:p>
            <a:pPr algn="ctr">
              <a:lnSpc>
                <a:spcPct val="115000"/>
              </a:lnSpc>
            </a:pPr>
            <a:endParaRPr lang="es-ES" sz="2000" dirty="0" smtClean="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000" dirty="0">
              <a:solidFill>
                <a:srgbClr val="CC3300"/>
              </a:solidFill>
              <a:latin typeface="Century Gothic" charset="0"/>
            </a:endParaRPr>
          </a:p>
        </p:txBody>
      </p:sp>
      <p:sp>
        <p:nvSpPr>
          <p:cNvPr id="14344" name="Rectangl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4648200"/>
            <a:ext cx="2743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>
                <a:solidFill>
                  <a:srgbClr val="1063EA"/>
                </a:solidFill>
              </a:rPr>
              <a:t>repaso  1  -  5</a:t>
            </a:r>
          </a:p>
        </p:txBody>
      </p:sp>
      <p:sp>
        <p:nvSpPr>
          <p:cNvPr id="16" name="Botón de acción: Personalizar 15">
            <a:hlinkClick r:id="" action="ppaction://hlinkshowjump?jump=nextslide" highlightClick="1"/>
          </p:cNvPr>
          <p:cNvSpPr/>
          <p:nvPr/>
        </p:nvSpPr>
        <p:spPr>
          <a:xfrm>
            <a:off x="3200400" y="4495800"/>
            <a:ext cx="2971800" cy="838200"/>
          </a:xfrm>
          <a:prstGeom prst="actionButtonBlan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4346" name="Imagen 16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otón de acción: Hacia delante o Siguiente 11">
            <a:hlinkClick r:id="" action="ppaction://hlinkshowjump?jump=nextslide" highlightClick="1"/>
          </p:cNvPr>
          <p:cNvSpPr/>
          <p:nvPr/>
        </p:nvSpPr>
        <p:spPr>
          <a:xfrm>
            <a:off x="3429000" y="4724400"/>
            <a:ext cx="2438400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75" name="Group 47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838200" y="3733800"/>
            <a:ext cx="769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Colorear      Sacapuntas</a:t>
            </a:r>
            <a:endParaRPr lang="es-ES" sz="4400" dirty="0"/>
          </a:p>
        </p:txBody>
      </p:sp>
      <p:sp>
        <p:nvSpPr>
          <p:cNvPr id="317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219200" y="3657600"/>
            <a:ext cx="2819400" cy="9567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447800" y="3657600"/>
            <a:ext cx="2819400" cy="9567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" name="Rectángulo 6">
            <a:hlinkClick r:id="rId3" action="ppaction://hlinksldjump"/>
          </p:cNvPr>
          <p:cNvSpPr/>
          <p:nvPr/>
        </p:nvSpPr>
        <p:spPr>
          <a:xfrm>
            <a:off x="0" y="152400"/>
            <a:ext cx="9144000" cy="6705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2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5240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71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Colorear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328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28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8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762000" y="3810000"/>
            <a:ext cx="77946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Capacidad        Pintura </a:t>
            </a:r>
            <a:endParaRPr lang="es-ES" sz="4400" dirty="0"/>
          </a:p>
        </p:txBody>
      </p:sp>
      <p:sp>
        <p:nvSpPr>
          <p:cNvPr id="348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524000" y="3810000"/>
            <a:ext cx="31242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152400"/>
            <a:ext cx="9144000" cy="6705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76400" y="3810000"/>
            <a:ext cx="2819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814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Capacidad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3588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8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62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828800" y="3810000"/>
            <a:ext cx="56927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Siempre       Comedor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810000"/>
            <a:ext cx="2971800" cy="8805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2578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019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Comedor</a:t>
            </a:r>
            <a:endParaRPr lang="es-ES" sz="4400" dirty="0"/>
          </a:p>
        </p:txBody>
      </p:sp>
      <p:sp>
        <p:nvSpPr>
          <p:cNvPr id="379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564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Soñar        Hora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209800" y="3810000"/>
            <a:ext cx="22860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228600"/>
            <a:ext cx="9144000" cy="6629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121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Soñar</a:t>
            </a:r>
            <a:endParaRPr lang="es-ES" sz="4400" dirty="0"/>
          </a:p>
        </p:txBody>
      </p:sp>
      <p:sp>
        <p:nvSpPr>
          <p:cNvPr id="399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667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752600" y="3810000"/>
            <a:ext cx="4975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Planeta         Lugar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3733800"/>
            <a:ext cx="22860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5720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224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2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Lugar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20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3962400"/>
          </a:xfrm>
          <a:prstGeom prst="rect">
            <a:avLst/>
          </a:prstGeom>
          <a:solidFill>
            <a:srgbClr val="EAEAEA"/>
          </a:solidFill>
          <a:ln w="254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es-ES" sz="3600" dirty="0" smtClean="0">
                <a:solidFill>
                  <a:srgbClr val="CC3300"/>
                </a:solidFill>
                <a:latin typeface="Century Gothic" charset="0"/>
              </a:rPr>
              <a:t>Escoge la palabra aguda</a:t>
            </a:r>
          </a:p>
          <a:p>
            <a:pPr algn="ctr">
              <a:lnSpc>
                <a:spcPct val="115000"/>
              </a:lnSpc>
            </a:pPr>
            <a:endParaRPr lang="es-ES" sz="2000" dirty="0" smtClean="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000" dirty="0">
              <a:solidFill>
                <a:srgbClr val="CC3300"/>
              </a:solidFill>
              <a:latin typeface="Century Gothic" charset="0"/>
            </a:endParaRPr>
          </a:p>
        </p:txBody>
      </p:sp>
      <p:sp>
        <p:nvSpPr>
          <p:cNvPr id="14344" name="Rectangl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4648200"/>
            <a:ext cx="2743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>
                <a:solidFill>
                  <a:srgbClr val="1063EA"/>
                </a:solidFill>
              </a:rPr>
              <a:t>repaso  1  -  5</a:t>
            </a:r>
          </a:p>
        </p:txBody>
      </p:sp>
      <p:sp>
        <p:nvSpPr>
          <p:cNvPr id="16" name="Botón de acción: Personalizar 15">
            <a:hlinkClick r:id="" action="ppaction://hlinkshowjump?jump=nextslide" highlightClick="1"/>
          </p:cNvPr>
          <p:cNvSpPr/>
          <p:nvPr/>
        </p:nvSpPr>
        <p:spPr>
          <a:xfrm>
            <a:off x="3200400" y="4495800"/>
            <a:ext cx="2971800" cy="838200"/>
          </a:xfrm>
          <a:prstGeom prst="actionButtonBlan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4346" name="Imagen 16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otón de acción: Hacia delante o Siguiente 11">
            <a:hlinkClick r:id="" action="ppaction://hlinkshowjump?jump=nextslide" highlightClick="1"/>
          </p:cNvPr>
          <p:cNvSpPr/>
          <p:nvPr/>
        </p:nvSpPr>
        <p:spPr>
          <a:xfrm>
            <a:off x="3429000" y="4724400"/>
            <a:ext cx="2438400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447800" y="3810000"/>
            <a:ext cx="6302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Tijeras        Ordenador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572000" y="3733800"/>
            <a:ext cx="32004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572000" y="3886200"/>
            <a:ext cx="33528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326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7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Ordenador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407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7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871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600200" y="3733800"/>
            <a:ext cx="5921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Campeón      Cámara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733800"/>
            <a:ext cx="28194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371600" y="3810000"/>
            <a:ext cx="31242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428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Campeón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612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2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974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524000" y="3810000"/>
            <a:ext cx="5921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Princesa         Dragón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953000" y="3733800"/>
            <a:ext cx="25908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31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Dragón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81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81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3962400"/>
          </a:xfrm>
          <a:prstGeom prst="rect">
            <a:avLst/>
          </a:prstGeom>
          <a:solidFill>
            <a:srgbClr val="EAEAEA"/>
          </a:solidFill>
          <a:ln w="254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Las </a:t>
            </a:r>
            <a:r>
              <a:rPr lang="es-ES" sz="2800" b="1" dirty="0" smtClean="0">
                <a:solidFill>
                  <a:srgbClr val="CC3300"/>
                </a:solidFill>
                <a:latin typeface="Century Gothic" charset="0"/>
              </a:rPr>
              <a:t>palabras agudas se acentúan </a:t>
            </a: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cuando:</a:t>
            </a:r>
          </a:p>
          <a:p>
            <a:pPr algn="ctr">
              <a:lnSpc>
                <a:spcPct val="115000"/>
              </a:lnSpc>
            </a:pP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Cuando terminan en -n, en -s o en vocal.</a:t>
            </a:r>
          </a:p>
          <a:p>
            <a:pPr algn="ctr">
              <a:lnSpc>
                <a:spcPct val="115000"/>
              </a:lnSpc>
            </a:pP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Por ejemplo: compás, café, colibrí</a:t>
            </a: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,</a:t>
            </a: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 </a:t>
            </a: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camión</a:t>
            </a:r>
            <a:r>
              <a:rPr lang="es-ES_tradnl" sz="2800" dirty="0" smtClean="0">
                <a:solidFill>
                  <a:srgbClr val="CC3300"/>
                </a:solidFill>
                <a:latin typeface="Century Gothic" charset="0"/>
              </a:rPr>
              <a:t>…</a:t>
            </a: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 </a:t>
            </a:r>
          </a:p>
          <a:p>
            <a:pPr algn="ctr">
              <a:lnSpc>
                <a:spcPct val="115000"/>
              </a:lnSpc>
            </a:pPr>
            <a:r>
              <a:rPr lang="es-ES" sz="2800" dirty="0" smtClean="0">
                <a:solidFill>
                  <a:srgbClr val="CC3300"/>
                </a:solidFill>
                <a:latin typeface="Century Gothic" charset="0"/>
              </a:rPr>
              <a:t>.</a:t>
            </a:r>
            <a:endParaRPr lang="es-ES" sz="2800" dirty="0" smtClean="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3600" dirty="0" smtClean="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000" dirty="0" smtClean="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000" dirty="0">
              <a:solidFill>
                <a:srgbClr val="CC3300"/>
              </a:solidFill>
              <a:latin typeface="Century Gothic" charset="0"/>
            </a:endParaRPr>
          </a:p>
        </p:txBody>
      </p:sp>
      <p:sp>
        <p:nvSpPr>
          <p:cNvPr id="14344" name="Rectangl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4648200"/>
            <a:ext cx="2743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>
                <a:solidFill>
                  <a:srgbClr val="1063EA"/>
                </a:solidFill>
              </a:rPr>
              <a:t>repaso  1  -  5</a:t>
            </a:r>
          </a:p>
        </p:txBody>
      </p:sp>
      <p:sp>
        <p:nvSpPr>
          <p:cNvPr id="16" name="Botón de acción: Personalizar 15">
            <a:hlinkClick r:id="" action="ppaction://hlinkshowjump?jump=nextslide" highlightClick="1"/>
          </p:cNvPr>
          <p:cNvSpPr/>
          <p:nvPr/>
        </p:nvSpPr>
        <p:spPr>
          <a:xfrm>
            <a:off x="3200400" y="4495800"/>
            <a:ext cx="2971800" cy="838200"/>
          </a:xfrm>
          <a:prstGeom prst="actionButtonBlan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4346" name="Imagen 16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otón de acción: Hacia delante o Siguiente 11">
            <a:hlinkClick r:id="" action="ppaction://hlinkshowjump?jump=nextslide" highlightClick="1"/>
          </p:cNvPr>
          <p:cNvSpPr/>
          <p:nvPr/>
        </p:nvSpPr>
        <p:spPr>
          <a:xfrm>
            <a:off x="3429000" y="4724400"/>
            <a:ext cx="2438400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1524000" y="3962400"/>
            <a:ext cx="6393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800000"/>
                </a:solidFill>
                <a:latin typeface="Century Gothic" charset="0"/>
              </a:rPr>
              <a:t>Escoge </a:t>
            </a:r>
            <a:r>
              <a:rPr lang="es-ES" sz="2400" dirty="0" smtClean="0">
                <a:solidFill>
                  <a:srgbClr val="800000"/>
                </a:solidFill>
                <a:latin typeface="Century Gothic" charset="0"/>
              </a:rPr>
              <a:t>la palabra que debe acentuarse.</a:t>
            </a:r>
            <a:endParaRPr lang="es-ES_tradnl" sz="24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752600" y="3886200"/>
            <a:ext cx="5737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azul         </a:t>
            </a:r>
            <a:r>
              <a:rPr lang="es-ES_tradnl" sz="4400" dirty="0" err="1" smtClean="0">
                <a:solidFill>
                  <a:srgbClr val="1063EA"/>
                </a:solidFill>
              </a:rPr>
              <a:t>Japones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962400"/>
            <a:ext cx="27432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953000" y="39624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633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Japonés</a:t>
            </a:r>
            <a:endParaRPr lang="es-ES" sz="4400" dirty="0"/>
          </a:p>
        </p:txBody>
      </p:sp>
      <p:sp>
        <p:nvSpPr>
          <p:cNvPr id="502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179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609600" y="3810000"/>
            <a:ext cx="79787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Accion</a:t>
            </a:r>
            <a:r>
              <a:rPr lang="es-ES_tradnl" sz="4400" dirty="0" smtClean="0"/>
              <a:t>         </a:t>
            </a:r>
            <a:r>
              <a:rPr lang="es-ES_tradnl" sz="4400" dirty="0" smtClean="0"/>
              <a:t> Tampoco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76400" y="3733800"/>
            <a:ext cx="2057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4384" name="Group 48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990600" y="37338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Cesped</a:t>
            </a:r>
            <a:r>
              <a:rPr lang="es-ES_tradnl" sz="4000" dirty="0" smtClean="0"/>
              <a:t>         Cajón </a:t>
            </a:r>
            <a:endParaRPr lang="es-ES" sz="4000" dirty="0"/>
          </a:p>
        </p:txBody>
      </p:sp>
      <p:sp>
        <p:nvSpPr>
          <p:cNvPr id="42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181600" y="3657600"/>
            <a:ext cx="1600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736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Acción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22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281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762000" y="3810000"/>
            <a:ext cx="79025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Television</a:t>
            </a:r>
            <a:r>
              <a:rPr lang="es-ES_tradnl" sz="4400" dirty="0" smtClean="0">
                <a:solidFill>
                  <a:srgbClr val="1063EA"/>
                </a:solidFill>
              </a:rPr>
              <a:t>           Fruta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10000"/>
            <a:ext cx="28194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905000" y="3810000"/>
            <a:ext cx="25908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86200"/>
            <a:ext cx="29718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838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Televisión</a:t>
            </a:r>
            <a:endParaRPr lang="es-ES" sz="4400" dirty="0"/>
          </a:p>
        </p:txBody>
      </p:sp>
      <p:sp>
        <p:nvSpPr>
          <p:cNvPr id="543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2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990600" y="3810000"/>
            <a:ext cx="66833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Periodico</a:t>
            </a:r>
            <a:r>
              <a:rPr lang="es-ES_tradnl" sz="4400" dirty="0" smtClean="0"/>
              <a:t>           </a:t>
            </a:r>
            <a:r>
              <a:rPr lang="es-ES_tradnl" sz="4400" dirty="0" err="1" smtClean="0"/>
              <a:t>Pais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334000" y="3886200"/>
            <a:ext cx="19050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191000" y="39624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2578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940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País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63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838200" y="3733800"/>
            <a:ext cx="726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Romper         </a:t>
            </a:r>
            <a:r>
              <a:rPr lang="es-ES_tradnl" sz="4400" dirty="0" err="1" smtClean="0">
                <a:solidFill>
                  <a:srgbClr val="1063EA"/>
                </a:solidFill>
              </a:rPr>
              <a:t>Avion</a:t>
            </a:r>
            <a:r>
              <a:rPr lang="es-ES_tradnl" sz="4400" dirty="0" smtClean="0">
                <a:solidFill>
                  <a:srgbClr val="1063EA"/>
                </a:solidFill>
              </a:rPr>
              <a:t>     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953000" y="3733800"/>
            <a:ext cx="2209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006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043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Avión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84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4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588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524000" y="3810000"/>
            <a:ext cx="61944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    </a:t>
            </a:r>
            <a:r>
              <a:rPr lang="es-ES_tradnl" sz="4400" dirty="0" err="1" smtClean="0">
                <a:solidFill>
                  <a:srgbClr val="1063EA"/>
                </a:solidFill>
              </a:rPr>
              <a:t>Sofa</a:t>
            </a:r>
            <a:r>
              <a:rPr lang="es-ES_tradnl" sz="4400" dirty="0" smtClean="0">
                <a:solidFill>
                  <a:srgbClr val="1063EA"/>
                </a:solidFill>
              </a:rPr>
              <a:t>        Contento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362200" y="3886200"/>
            <a:ext cx="1676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145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Sofá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045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5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248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0" name="Text Box 12"/>
          <p:cNvSpPr txBox="1">
            <a:spLocks noChangeArrowheads="1"/>
          </p:cNvSpPr>
          <p:nvPr/>
        </p:nvSpPr>
        <p:spPr bwMode="auto">
          <a:xfrm>
            <a:off x="1905000" y="3810000"/>
            <a:ext cx="4930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000000"/>
                </a:solidFill>
              </a:rPr>
              <a:t>Colonia         </a:t>
            </a:r>
            <a:r>
              <a:rPr lang="es-ES_tradnl" sz="4400" dirty="0" err="1" smtClean="0">
                <a:solidFill>
                  <a:srgbClr val="000000"/>
                </a:solidFill>
              </a:rPr>
              <a:t>Salio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733800"/>
            <a:ext cx="2209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006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006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64" name="Group 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5</a:t>
            </a:r>
          </a:p>
        </p:txBody>
      </p:sp>
      <p:sp>
        <p:nvSpPr>
          <p:cNvPr id="16405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Cajón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164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350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Salió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25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5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524000" y="3810000"/>
            <a:ext cx="6324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Volare         Investigar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371600" y="3810000"/>
            <a:ext cx="2667000" cy="8805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452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Volaré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455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5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895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828800" y="3810000"/>
            <a:ext cx="6149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Alas          </a:t>
            </a:r>
            <a:r>
              <a:rPr lang="es-ES_tradnl" sz="4400" dirty="0" err="1" smtClean="0"/>
              <a:t>Corazon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733800"/>
            <a:ext cx="22860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0292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0292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55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60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Corazón</a:t>
            </a:r>
            <a:endParaRPr lang="es-ES" sz="4400" dirty="0"/>
          </a:p>
        </p:txBody>
      </p:sp>
      <p:sp>
        <p:nvSpPr>
          <p:cNvPr id="6660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60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998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219200" y="3733800"/>
            <a:ext cx="63785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Salio</a:t>
            </a:r>
            <a:r>
              <a:rPr lang="es-ES_tradnl" sz="4400" dirty="0" smtClean="0"/>
              <a:t>         Historias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733800"/>
            <a:ext cx="20574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5240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7338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65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Salió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865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5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100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1524000" y="3733800"/>
            <a:ext cx="59975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Naranja       </a:t>
            </a:r>
            <a:r>
              <a:rPr lang="es-ES_tradnl" sz="4400" dirty="0" err="1" smtClean="0">
                <a:solidFill>
                  <a:srgbClr val="1063EA"/>
                </a:solidFill>
              </a:rPr>
              <a:t>Melon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657600"/>
            <a:ext cx="19050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7338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76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Melón</a:t>
            </a:r>
            <a:endParaRPr lang="es-ES" sz="4400" dirty="0"/>
          </a:p>
        </p:txBody>
      </p:sp>
      <p:sp>
        <p:nvSpPr>
          <p:cNvPr id="7069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9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86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04" name="Text Box 12"/>
          <p:cNvSpPr txBox="1">
            <a:spLocks noChangeArrowheads="1"/>
          </p:cNvSpPr>
          <p:nvPr/>
        </p:nvSpPr>
        <p:spPr bwMode="auto">
          <a:xfrm>
            <a:off x="1981200" y="3810000"/>
            <a:ext cx="5356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Fiesta        Bailaras</a:t>
            </a:r>
            <a:endParaRPr lang="es-ES" sz="4400" dirty="0"/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810000"/>
            <a:ext cx="2209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876800" y="37338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6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8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9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1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2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3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4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6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7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8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3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286000" y="3886200"/>
            <a:ext cx="426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Comer       Libro</a:t>
            </a:r>
            <a:endParaRPr lang="es-ES" sz="4400" dirty="0"/>
          </a:p>
        </p:txBody>
      </p:sp>
      <p:sp>
        <p:nvSpPr>
          <p:cNvPr id="24" name="Rectángulo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Rectangle 14">
            <a:hlinkClick r:id="" action="ppaction://hlinkshowjump?jump=nextslide">
              <a:snd r:embed="rId3" name="arrow.wav"/>
            </a:hlinkClick>
          </p:cNvPr>
          <p:cNvSpPr>
            <a:spLocks noChangeArrowheads="1"/>
          </p:cNvSpPr>
          <p:nvPr/>
        </p:nvSpPr>
        <p:spPr bwMode="auto">
          <a:xfrm>
            <a:off x="2057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96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27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Bailarás</a:t>
            </a:r>
            <a:endParaRPr lang="es-ES" sz="4400" dirty="0"/>
          </a:p>
        </p:txBody>
      </p:sp>
      <p:sp>
        <p:nvSpPr>
          <p:cNvPr id="2427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06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52" name="Text Box 12"/>
          <p:cNvSpPr txBox="1">
            <a:spLocks noChangeArrowheads="1"/>
          </p:cNvSpPr>
          <p:nvPr/>
        </p:nvSpPr>
        <p:spPr bwMode="auto">
          <a:xfrm>
            <a:off x="838200" y="3733800"/>
            <a:ext cx="71405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Adios</a:t>
            </a:r>
            <a:r>
              <a:rPr lang="es-ES_tradnl" sz="4400" dirty="0" smtClean="0"/>
              <a:t>           Ciencia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447800" y="3810000"/>
            <a:ext cx="22098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7526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16002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16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7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Adiós</a:t>
            </a:r>
            <a:endParaRPr lang="es-ES" sz="4400" dirty="0"/>
          </a:p>
        </p:txBody>
      </p:sp>
      <p:sp>
        <p:nvSpPr>
          <p:cNvPr id="2447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407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209800" y="3810000"/>
            <a:ext cx="52038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Colegio       Domino</a:t>
            </a:r>
            <a:endParaRPr lang="es-ES" sz="44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3810000"/>
            <a:ext cx="2971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105400" y="38100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ángulo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4953000" y="3886200"/>
            <a:ext cx="2438400" cy="804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27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823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Dominó</a:t>
            </a:r>
            <a:endParaRPr lang="es-ES" sz="4400" dirty="0"/>
          </a:p>
        </p:txBody>
      </p:sp>
      <p:sp>
        <p:nvSpPr>
          <p:cNvPr id="1655849" name="Rectangle 41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5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4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131888" y="3267075"/>
            <a:ext cx="6934200" cy="175418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 dirty="0"/>
              <a:t>Publicado </a:t>
            </a:r>
            <a:r>
              <a:rPr lang="pt-BR" dirty="0" err="1"/>
              <a:t>en</a:t>
            </a:r>
            <a:r>
              <a:rPr lang="pt-BR" dirty="0"/>
              <a:t> : </a:t>
            </a:r>
          </a:p>
          <a:p>
            <a:endParaRPr lang="pt-BR" dirty="0"/>
          </a:p>
          <a:p>
            <a:r>
              <a:rPr lang="pt-BR" dirty="0"/>
              <a:t>Elaborado por:</a:t>
            </a:r>
            <a:r>
              <a:rPr lang="pt-BR" dirty="0" smtClean="0"/>
              <a:t> Irene </a:t>
            </a:r>
            <a:r>
              <a:rPr lang="pt-BR" dirty="0" err="1" smtClean="0"/>
              <a:t>Miñana</a:t>
            </a:r>
            <a:r>
              <a:rPr lang="pt-BR" dirty="0" smtClean="0"/>
              <a:t> para aulapt.org</a:t>
            </a:r>
          </a:p>
          <a:p>
            <a:endParaRPr lang="pt-BR" dirty="0"/>
          </a:p>
          <a:p>
            <a:r>
              <a:rPr lang="pt-BR" dirty="0"/>
              <a:t>Adaptado de : Alberto Abarca  </a:t>
            </a:r>
            <a:r>
              <a:rPr lang="pt-BR" dirty="0">
                <a:hlinkClick r:id="rId2"/>
              </a:rPr>
              <a:t>alberabarca@gmail.com</a:t>
            </a:r>
            <a:endParaRPr lang="pt-BR" dirty="0"/>
          </a:p>
          <a:p>
            <a:endParaRPr lang="es-ES" dirty="0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2684463" y="3278188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>
                <a:hlinkClick r:id="rId3"/>
              </a:rPr>
              <a:t>http://aulapt.org/</a:t>
            </a:r>
            <a:endParaRPr lang="es-ES"/>
          </a:p>
          <a:p>
            <a:r>
              <a:rPr lang="es-ES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034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2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3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4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5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6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7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8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9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0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1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Comer</a:t>
            </a:r>
            <a:endParaRPr lang="es-ES" sz="4400" dirty="0"/>
          </a:p>
        </p:txBody>
      </p:sp>
      <p:sp>
        <p:nvSpPr>
          <p:cNvPr id="18453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4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643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dirty="0" smtClean="0"/>
              <a:t>Cabeza       Reloj</a:t>
            </a:r>
            <a:endParaRPr lang="es-ES" sz="4000" dirty="0"/>
          </a:p>
        </p:txBody>
      </p:sp>
      <p:sp>
        <p:nvSpPr>
          <p:cNvPr id="36" name="Rectángulo 6">
            <a:hlinkClick r:id="rId2" action="ppaction://hlinksldjump"/>
          </p:cNvPr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Rectangle 14">
            <a:hlinkClick r:id="" action="ppaction://hlinkshowjump?jump=nextslide">
              <a:snd r:embed="rId3" name="arrow.wav"/>
            </a:hlinkClick>
          </p:cNvPr>
          <p:cNvSpPr>
            <a:spLocks noChangeArrowheads="1"/>
          </p:cNvSpPr>
          <p:nvPr/>
        </p:nvSpPr>
        <p:spPr bwMode="auto">
          <a:xfrm>
            <a:off x="5181600" y="3886200"/>
            <a:ext cx="17526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09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Reloj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0521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2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a">
  <a:themeElements>
    <a:clrScheme name="Media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Mediana.thmx</Template>
  <TotalTime>7497</TotalTime>
  <Words>299</Words>
  <Application>Microsoft Office PowerPoint</Application>
  <PresentationFormat>Presentación en pantalla (4:3)</PresentationFormat>
  <Paragraphs>107</Paragraphs>
  <Slides>65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65</vt:i4>
      </vt:variant>
    </vt:vector>
  </HeadingPairs>
  <TitlesOfParts>
    <vt:vector size="66" baseType="lpstr">
      <vt:lpstr>Mediana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  <vt:lpstr>Diapositiva 65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303</cp:revision>
  <cp:lastPrinted>2018-02-21T21:16:32Z</cp:lastPrinted>
  <dcterms:created xsi:type="dcterms:W3CDTF">2018-10-09T05:48:14Z</dcterms:created>
  <dcterms:modified xsi:type="dcterms:W3CDTF">2018-10-09T06:05:23Z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